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50" r:id="rId1"/>
  </p:sldMasterIdLst>
  <p:notesMasterIdLst>
    <p:notesMasterId r:id="rId48"/>
  </p:notesMasterIdLst>
  <p:handoutMasterIdLst>
    <p:handoutMasterId r:id="rId49"/>
  </p:handoutMasterIdLst>
  <p:sldIdLst>
    <p:sldId id="1001" r:id="rId2"/>
    <p:sldId id="1017" r:id="rId3"/>
    <p:sldId id="1009" r:id="rId4"/>
    <p:sldId id="1018" r:id="rId5"/>
    <p:sldId id="1010" r:id="rId6"/>
    <p:sldId id="1013" r:id="rId7"/>
    <p:sldId id="1015" r:id="rId8"/>
    <p:sldId id="1012" r:id="rId9"/>
    <p:sldId id="1016" r:id="rId10"/>
    <p:sldId id="1011" r:id="rId11"/>
    <p:sldId id="1008" r:id="rId12"/>
    <p:sldId id="1024" r:id="rId13"/>
    <p:sldId id="1027" r:id="rId14"/>
    <p:sldId id="1028" r:id="rId15"/>
    <p:sldId id="1029" r:id="rId16"/>
    <p:sldId id="1030" r:id="rId17"/>
    <p:sldId id="1031" r:id="rId18"/>
    <p:sldId id="1032" r:id="rId19"/>
    <p:sldId id="1034" r:id="rId20"/>
    <p:sldId id="1033" r:id="rId21"/>
    <p:sldId id="1037" r:id="rId22"/>
    <p:sldId id="783" r:id="rId23"/>
    <p:sldId id="748" r:id="rId24"/>
    <p:sldId id="761" r:id="rId25"/>
    <p:sldId id="781" r:id="rId26"/>
    <p:sldId id="774" r:id="rId27"/>
    <p:sldId id="1041" r:id="rId28"/>
    <p:sldId id="1040" r:id="rId29"/>
    <p:sldId id="775" r:id="rId30"/>
    <p:sldId id="692" r:id="rId31"/>
    <p:sldId id="755" r:id="rId32"/>
    <p:sldId id="693" r:id="rId33"/>
    <p:sldId id="696" r:id="rId34"/>
    <p:sldId id="777" r:id="rId35"/>
    <p:sldId id="605" r:id="rId36"/>
    <p:sldId id="1045" r:id="rId37"/>
    <p:sldId id="1046" r:id="rId38"/>
    <p:sldId id="779" r:id="rId39"/>
    <p:sldId id="686" r:id="rId40"/>
    <p:sldId id="1035" r:id="rId41"/>
    <p:sldId id="1044" r:id="rId42"/>
    <p:sldId id="745" r:id="rId43"/>
    <p:sldId id="746" r:id="rId44"/>
    <p:sldId id="1039" r:id="rId45"/>
    <p:sldId id="610" r:id="rId46"/>
    <p:sldId id="772" r:id="rId47"/>
  </p:sldIdLst>
  <p:sldSz cx="9144000" cy="6858000" type="screen4x3"/>
  <p:notesSz cx="6991350" cy="92821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3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FFF1B7"/>
    <a:srgbClr val="FFE48D"/>
    <a:srgbClr val="FFE1D0"/>
    <a:srgbClr val="00FF00"/>
    <a:srgbClr val="EAD320"/>
    <a:srgbClr val="990033"/>
    <a:srgbClr val="CC0000"/>
    <a:srgbClr val="003399"/>
    <a:srgbClr val="FFFFE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27" autoAdjust="0"/>
    <p:restoredTop sz="90296" autoAdjust="0"/>
  </p:normalViewPr>
  <p:slideViewPr>
    <p:cSldViewPr snapToGrid="0" snapToObjects="1">
      <p:cViewPr varScale="1">
        <p:scale>
          <a:sx n="78" d="100"/>
          <a:sy n="78" d="100"/>
        </p:scale>
        <p:origin x="2120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3" d="100"/>
          <a:sy n="83" d="100"/>
        </p:scale>
        <p:origin x="-1704" y="-112"/>
      </p:cViewPr>
      <p:guideLst>
        <p:guide orient="horz" pos="2923"/>
        <p:guide pos="220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F0D2C31F-C683-5A4A-B55D-EBDD7546B284}" type="datetime1">
              <a:rPr lang="en-US"/>
              <a:pPr/>
              <a:t>9/12/24</a:t>
            </a:fld>
            <a:endParaRPr 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A52B6155-CBD1-1348-94CD-64B98E35A769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1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jpeg>
</file>

<file path=ppt/media/image11.png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Rectangle 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2057" name="Rectangle 9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77925" y="698500"/>
            <a:ext cx="4637088" cy="34782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8" name="Rectangle 10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0075"/>
            <a:ext cx="5121275" cy="417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9" name="Rectangle 11"/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9B029E08-AA32-F841-9850-6BD74B135E76}" type="datetime1">
              <a:rPr lang="en-US"/>
              <a:pPr/>
              <a:t>9/12/24</a:t>
            </a:fld>
            <a:endParaRPr lang="en-US" dirty="0"/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9830394C-FF05-7F4A-8CA1-FD97CF60A48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49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 txBox="1">
            <a:spLocks noGrp="1" noChangeArrowheads="1"/>
          </p:cNvSpPr>
          <p:nvPr/>
        </p:nvSpPr>
        <p:spPr bwMode="auto">
          <a:xfrm>
            <a:off x="3961557" y="8838669"/>
            <a:ext cx="3029793" cy="433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8823" tIns="0" rIns="18823" bIns="0" anchor="b"/>
          <a:lstStyle>
            <a:lvl1pPr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defRPr/>
            </a:pPr>
            <a:fld id="{10D3D8A3-02AB-FE47-A3D4-2CAD85DF4686}" type="slidenum">
              <a:rPr lang="he-IL" sz="1000" i="1">
                <a:latin typeface="Times New Roman" charset="0"/>
                <a:cs typeface="Times New Roman" charset="0"/>
              </a:rPr>
              <a:pPr algn="r">
                <a:defRPr/>
              </a:pPr>
              <a:t>1</a:t>
            </a:fld>
            <a:endParaRPr lang="en-US" sz="1000" i="1" dirty="0">
              <a:latin typeface="Times New Roman" charset="0"/>
              <a:cs typeface="Times New Roman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6338" y="696913"/>
            <a:ext cx="4640262" cy="34798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327" y="4408536"/>
            <a:ext cx="5124697" cy="4176735"/>
          </a:xfrm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6369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43D5D0-448A-A044-BCD5-11F99D333B98}" type="slidenum">
              <a:rPr lang="en-US"/>
              <a:pPr/>
              <a:t>30</a:t>
            </a:fld>
            <a:endParaRPr lang="en-US" dirty="0"/>
          </a:p>
        </p:txBody>
      </p:sp>
      <p:sp>
        <p:nvSpPr>
          <p:cNvPr id="942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83168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CC43D5D0-448A-A044-BCD5-11F99D333B98}" type="slidenum">
              <a:rPr lang="en-US"/>
              <a:pPr/>
              <a:t>31</a:t>
            </a:fld>
            <a:endParaRPr lang="en-US" dirty="0"/>
          </a:p>
        </p:txBody>
      </p:sp>
      <p:sp>
        <p:nvSpPr>
          <p:cNvPr id="94211" name="Rectangle 2"/>
          <p:cNvSpPr>
            <a:spLocks noGrp="1" noRot="1" noChangeAspect="1" noChangeArrowheads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94212" name="Rectangle 3"/>
          <p:cNvSpPr>
            <a:spLocks noGrp="1" noChangeArrowheads="1"/>
          </p:cNvSpPr>
          <p:nvPr>
            <p:ph type="body" idx="1"/>
          </p:nvPr>
        </p:nvSpPr>
        <p:spPr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12885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475F3A88-8C83-4B43-929C-3E369FC7EA55}" type="slidenum">
              <a:rPr lang="en-US"/>
              <a:pPr/>
              <a:t>33</a:t>
            </a:fld>
            <a:endParaRPr lang="en-US" dirty="0"/>
          </a:p>
        </p:txBody>
      </p:sp>
      <p:sp>
        <p:nvSpPr>
          <p:cNvPr id="696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8500"/>
            <a:ext cx="4637088" cy="3476625"/>
          </a:xfrm>
          <a:solidFill>
            <a:srgbClr val="FFFFFF"/>
          </a:solidFill>
          <a:ln/>
        </p:spPr>
      </p:sp>
      <p:sp>
        <p:nvSpPr>
          <p:cNvPr id="696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417" y="4409004"/>
            <a:ext cx="5122135" cy="417534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842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34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9748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BB95C-DF7C-A949-8800-1F0DACD02A77}" type="slidenum">
              <a:rPr lang="en-US"/>
              <a:pPr/>
              <a:t>35</a:t>
            </a:fld>
            <a:endParaRPr lang="en-US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071389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BB95C-DF7C-A949-8800-1F0DACD02A77}" type="slidenum">
              <a:rPr lang="en-US"/>
              <a:pPr/>
              <a:t>36</a:t>
            </a:fld>
            <a:endParaRPr lang="en-US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29375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BB95C-DF7C-A949-8800-1F0DACD02A77}" type="slidenum">
              <a:rPr lang="en-US"/>
              <a:pPr/>
              <a:t>37</a:t>
            </a:fld>
            <a:endParaRPr lang="en-US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5788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7DBB95C-DF7C-A949-8800-1F0DACD02A77}" type="slidenum">
              <a:rPr lang="en-US"/>
              <a:pPr/>
              <a:t>38</a:t>
            </a:fld>
            <a:endParaRPr lang="en-US" dirty="0"/>
          </a:p>
        </p:txBody>
      </p:sp>
      <p:sp>
        <p:nvSpPr>
          <p:cNvPr id="3891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157526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911B2E-1D12-744D-A3C9-500692CF4D84}" type="slidenum">
              <a:rPr lang="en-US"/>
              <a:pPr/>
              <a:t>39</a:t>
            </a:fld>
            <a:endParaRPr lang="en-US" dirty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r>
              <a:rPr lang="en-US" dirty="0"/>
              <a:t>Knuth shuffle more sophisticated than it appears</a:t>
            </a:r>
          </a:p>
          <a:p>
            <a:pPr eaLnBrk="1" hangingPunct="1"/>
            <a:r>
              <a:rPr lang="en-US" dirty="0"/>
              <a:t>introduce swap idiom</a:t>
            </a:r>
          </a:p>
          <a:p>
            <a:pPr eaLnBrk="1" hangingPunct="1"/>
            <a:r>
              <a:rPr lang="en-US" dirty="0"/>
              <a:t>shuffle is random by choosing from cards not yet selected</a:t>
            </a:r>
          </a:p>
        </p:txBody>
      </p:sp>
    </p:spTree>
    <p:extLst>
      <p:ext uri="{BB962C8B-B14F-4D97-AF65-F5344CB8AC3E}">
        <p14:creationId xmlns:p14="http://schemas.microsoft.com/office/powerpoint/2010/main" val="29248773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911B2E-1D12-744D-A3C9-500692CF4D84}" type="slidenum">
              <a:rPr lang="en-US"/>
              <a:pPr/>
              <a:t>40</a:t>
            </a:fld>
            <a:endParaRPr lang="en-US" dirty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r>
              <a:rPr lang="en-US" dirty="0"/>
              <a:t>Knuth shuffle more sophisticated than it appears</a:t>
            </a:r>
          </a:p>
          <a:p>
            <a:pPr eaLnBrk="1" hangingPunct="1"/>
            <a:r>
              <a:rPr lang="en-US" dirty="0"/>
              <a:t>introduce swap idiom</a:t>
            </a:r>
          </a:p>
          <a:p>
            <a:pPr eaLnBrk="1" hangingPunct="1"/>
            <a:r>
              <a:rPr lang="en-US" dirty="0"/>
              <a:t>shuffle is random by choosing from cards not yet selected</a:t>
            </a:r>
          </a:p>
        </p:txBody>
      </p:sp>
    </p:spTree>
    <p:extLst>
      <p:ext uri="{BB962C8B-B14F-4D97-AF65-F5344CB8AC3E}">
        <p14:creationId xmlns:p14="http://schemas.microsoft.com/office/powerpoint/2010/main" val="21629972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 txBox="1">
            <a:spLocks noGrp="1" noChangeArrowheads="1"/>
          </p:cNvSpPr>
          <p:nvPr/>
        </p:nvSpPr>
        <p:spPr bwMode="auto">
          <a:xfrm>
            <a:off x="3961557" y="8838669"/>
            <a:ext cx="3029793" cy="433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8823" tIns="0" rIns="18823" bIns="0" anchor="b"/>
          <a:lstStyle>
            <a:lvl1pPr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defRPr/>
            </a:pPr>
            <a:fld id="{10D3D8A3-02AB-FE47-A3D4-2CAD85DF4686}" type="slidenum">
              <a:rPr lang="he-IL" sz="1000" i="1">
                <a:latin typeface="Times New Roman" charset="0"/>
                <a:cs typeface="Times New Roman" charset="0"/>
              </a:rPr>
              <a:pPr algn="r">
                <a:defRPr/>
              </a:pPr>
              <a:t>22</a:t>
            </a:fld>
            <a:endParaRPr lang="en-US" sz="1000" i="1" dirty="0">
              <a:latin typeface="Times New Roman" charset="0"/>
              <a:cs typeface="Times New Roman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6338" y="696913"/>
            <a:ext cx="4640262" cy="34798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327" y="4408536"/>
            <a:ext cx="5124697" cy="4176735"/>
          </a:xfrm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162624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911B2E-1D12-744D-A3C9-500692CF4D84}" type="slidenum">
              <a:rPr lang="en-US"/>
              <a:pPr/>
              <a:t>41</a:t>
            </a:fld>
            <a:endParaRPr lang="en-US" dirty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r>
              <a:rPr lang="en-US" dirty="0"/>
              <a:t>Knuth shuffle more sophisticated than it appears</a:t>
            </a:r>
          </a:p>
          <a:p>
            <a:pPr eaLnBrk="1" hangingPunct="1"/>
            <a:r>
              <a:rPr lang="en-US" dirty="0"/>
              <a:t>introduce swap idiom</a:t>
            </a:r>
          </a:p>
          <a:p>
            <a:pPr eaLnBrk="1" hangingPunct="1"/>
            <a:r>
              <a:rPr lang="en-US" dirty="0"/>
              <a:t>shuffle is random by choosing from cards not yet selected</a:t>
            </a:r>
          </a:p>
        </p:txBody>
      </p:sp>
    </p:spTree>
    <p:extLst>
      <p:ext uri="{BB962C8B-B14F-4D97-AF65-F5344CB8AC3E}">
        <p14:creationId xmlns:p14="http://schemas.microsoft.com/office/powerpoint/2010/main" val="145204485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911B2E-1D12-744D-A3C9-500692CF4D84}" type="slidenum">
              <a:rPr lang="en-US"/>
              <a:pPr/>
              <a:t>42</a:t>
            </a:fld>
            <a:endParaRPr lang="en-US" dirty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3719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A8006E2F-5B99-484B-B5D9-A4A488FEBAE7}" type="slidenum">
              <a:rPr lang="en-US"/>
              <a:pPr/>
              <a:t>43</a:t>
            </a:fld>
            <a:endParaRPr lang="en-US" dirty="0"/>
          </a:p>
        </p:txBody>
      </p:sp>
      <p:sp>
        <p:nvSpPr>
          <p:cNvPr id="450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506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r>
              <a:rPr lang="en-US" dirty="0"/>
              <a:t>Tedious exercise: do this without an array!</a:t>
            </a:r>
          </a:p>
          <a:p>
            <a:pPr eaLnBrk="1" hangingPunct="1"/>
            <a:r>
              <a:rPr lang="en-US" dirty="0"/>
              <a:t>Note: suit.length gives number of elements in array suit[]</a:t>
            </a:r>
          </a:p>
        </p:txBody>
      </p:sp>
    </p:spTree>
    <p:extLst>
      <p:ext uri="{BB962C8B-B14F-4D97-AF65-F5344CB8AC3E}">
        <p14:creationId xmlns:p14="http://schemas.microsoft.com/office/powerpoint/2010/main" val="167090779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12C28DB9-DEB1-2148-93C7-A9126DAACAE4}" type="slidenum">
              <a:rPr lang="en-US"/>
              <a:pPr/>
              <a:t>44</a:t>
            </a:fld>
            <a:endParaRPr lang="en-US" dirty="0"/>
          </a:p>
        </p:txBody>
      </p:sp>
      <p:sp>
        <p:nvSpPr>
          <p:cNvPr id="5939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939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23885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5911B2E-1D12-744D-A3C9-500692CF4D84}" type="slidenum">
              <a:rPr lang="en-US"/>
              <a:pPr/>
              <a:t>45</a:t>
            </a:fld>
            <a:endParaRPr lang="en-US" dirty="0"/>
          </a:p>
        </p:txBody>
      </p:sp>
      <p:sp>
        <p:nvSpPr>
          <p:cNvPr id="430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9513" y="695325"/>
            <a:ext cx="4637087" cy="3478213"/>
          </a:xfrm>
          <a:solidFill>
            <a:srgbClr val="FFFFFF"/>
          </a:solidFill>
          <a:ln/>
        </p:spPr>
      </p:sp>
      <p:sp>
        <p:nvSpPr>
          <p:cNvPr id="43012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2180" y="4405781"/>
            <a:ext cx="5126990" cy="4181786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91410" tIns="45706" rIns="91410" bIns="45706"/>
          <a:lstStyle/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Other problems when playing online poker:  corrupt casino, collusion among opponents, malicious player can intercept network traffic (if not encrypted).</a:t>
            </a:r>
          </a:p>
          <a:p>
            <a:pPr eaLnBrk="1" hangingPunct="1"/>
            <a:endParaRPr lang="en-US" dirty="0">
              <a:ea typeface="ＭＳ Ｐゴシック" charset="-128"/>
              <a:cs typeface="ＭＳ Ｐゴシック" charset="-128"/>
            </a:endParaRPr>
          </a:p>
          <a:p>
            <a:pPr eaLnBrk="1" hangingPunct="1"/>
            <a:r>
              <a:rPr lang="en-US" dirty="0">
                <a:ea typeface="ＭＳ Ｐゴシック" charset="-128"/>
                <a:cs typeface="ＭＳ Ｐゴシック" charset="-128"/>
              </a:rPr>
              <a:t>You don't need to know much about the details of poker: all</a:t>
            </a:r>
            <a:r>
              <a:rPr lang="en-US" baseline="0" dirty="0">
                <a:ea typeface="ＭＳ Ｐゴシック" charset="-128"/>
                <a:cs typeface="ＭＳ Ｐゴシック" charset="-128"/>
              </a:rPr>
              <a:t> you have to know </a:t>
            </a:r>
            <a:r>
              <a:rPr lang="en-US" dirty="0">
                <a:ea typeface="ＭＳ Ｐゴシック" charset="-128"/>
                <a:cs typeface="ＭＳ Ｐゴシック" charset="-128"/>
              </a:rPr>
              <a:t>is the cards of all of your opponents...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018742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 txBox="1">
            <a:spLocks noGrp="1" noChangeArrowheads="1"/>
          </p:cNvSpPr>
          <p:nvPr/>
        </p:nvSpPr>
        <p:spPr bwMode="auto">
          <a:xfrm>
            <a:off x="3961557" y="8838669"/>
            <a:ext cx="3029793" cy="433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8823" tIns="0" rIns="18823" bIns="0" anchor="b"/>
          <a:lstStyle>
            <a:lvl1pPr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defRPr/>
            </a:pPr>
            <a:fld id="{10D3D8A3-02AB-FE47-A3D4-2CAD85DF4686}" type="slidenum">
              <a:rPr lang="he-IL" sz="1000" i="1">
                <a:latin typeface="Times New Roman" charset="0"/>
                <a:cs typeface="Times New Roman" charset="0"/>
              </a:rPr>
              <a:pPr algn="r">
                <a:defRPr/>
              </a:pPr>
              <a:t>46</a:t>
            </a:fld>
            <a:endParaRPr lang="en-US" sz="1000" i="1" dirty="0">
              <a:latin typeface="Times New Roman" charset="0"/>
              <a:cs typeface="Times New Roman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6338" y="696913"/>
            <a:ext cx="4640262" cy="34798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327" y="4408536"/>
            <a:ext cx="5124697" cy="4176735"/>
          </a:xfrm>
          <a:extLst>
            <a:ext uri="{FAA26D3D-D897-4be2-8F04-BA451C77F1D7}">
              <ma14:placeholderFlag xmlns:ma14="http://schemas.microsoft.com/office/mac/drawingml/2011/main" xmlns="" val="1"/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020758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23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36758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45287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17985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26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08016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27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21414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28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1961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31886019-2D99-AD45-AB71-83740AF2B9CB}" type="slidenum">
              <a:rPr lang="en-US"/>
              <a:pPr/>
              <a:t>29</a:t>
            </a:fld>
            <a:endParaRPr lang="en-US" dirty="0"/>
          </a:p>
        </p:txBody>
      </p:sp>
      <p:sp>
        <p:nvSpPr>
          <p:cNvPr id="532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532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2755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0" y="1708150"/>
            <a:ext cx="9147175" cy="0"/>
          </a:xfrm>
          <a:prstGeom prst="line">
            <a:avLst/>
          </a:prstGeom>
          <a:noFill/>
          <a:ln w="9525" cap="sq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0" y="0"/>
            <a:ext cx="9144000" cy="1524000"/>
          </a:xfrm>
        </p:spPr>
        <p:txBody>
          <a:bodyPr anchor="b"/>
          <a:lstStyle>
            <a:lvl1pPr>
              <a:lnSpc>
                <a:spcPct val="80000"/>
              </a:lnSpc>
              <a:defRPr sz="3200">
                <a:solidFill>
                  <a:schemeClr val="fol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18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B29CD8-AAF7-CD4D-98B5-92505D4E9142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2055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52400"/>
            <a:ext cx="228600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705600" cy="6172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E061A-3206-4D44-9C5A-1674BE5EB4CE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85255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78523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5F7522-F9AF-4840-AC93-C82AFB8ED311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5097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D3F650-96CD-2B45-9CB0-B66A0A0715E2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1645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914400"/>
            <a:ext cx="38481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914400"/>
            <a:ext cx="38481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FA62AD-8B9F-3042-9EC9-EBDCC2F161CF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77687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2261C7-29F4-A242-8EED-DF162EA5855F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6498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2D1987-1499-D342-9BBD-9F50F4C0B810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6525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DEF287-DEB1-F44A-B131-B827309A09B0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64417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39B4CB-47DC-1D47-A2CD-6C9716C11B8D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3858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A089D-543D-F14B-9F67-02CE393170D7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758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5860" y="203538"/>
            <a:ext cx="78675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600" y="914400"/>
            <a:ext cx="78486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/>
          <p:cNvCxnSpPr/>
          <p:nvPr userDrawn="1"/>
        </p:nvCxnSpPr>
        <p:spPr bwMode="auto">
          <a:xfrm flipV="1">
            <a:off x="596672" y="596626"/>
            <a:ext cx="7841976" cy="17047"/>
          </a:xfrm>
          <a:prstGeom prst="line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Rectangle 4">
            <a:extLst>
              <a:ext uri="{FF2B5EF4-FFF2-40B4-BE49-F238E27FC236}">
                <a16:creationId xmlns:a16="http://schemas.microsoft.com/office/drawing/2014/main" id="{9EEDB595-003B-0491-0DAE-8ED9FA9F5D7C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91160" y="6531196"/>
            <a:ext cx="7962248" cy="194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Intro to CS / RUNI / lecture </a:t>
            </a:r>
            <a:r>
              <a:rPr lang="he-IL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4-2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                                                                                                                                                              slide </a:t>
            </a:r>
            <a:fld id="{0E022C0D-3723-2343-B86A-05A05703B5CB}" type="slidenum">
              <a:rPr lang="en-US" sz="10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pPr>
                <a:defRPr/>
              </a:pPr>
              <a:t>‹#›</a:t>
            </a:fld>
            <a:r>
              <a:rPr lang="en-US" sz="100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</a:t>
            </a:r>
            <a:endParaRPr lang="en-US" sz="1000" dirty="0">
              <a:solidFill>
                <a:schemeClr val="tx1">
                  <a:lumMod val="65000"/>
                  <a:lumOff val="35000"/>
                </a:schemeClr>
              </a:solidFill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690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</p:sldLayoutIdLst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rgbClr val="000000"/>
          </a:solidFill>
          <a:latin typeface="Arial"/>
          <a:ea typeface="ＭＳ Ｐゴシック" charset="-128"/>
          <a:cs typeface="Arial"/>
        </a:defRPr>
      </a:lvl1pPr>
      <a:lvl2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6pPr>
      <a:lvl7pPr marL="9144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7pPr>
      <a:lvl8pPr marL="13716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8pPr>
      <a:lvl9pPr marL="18288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9pPr>
    </p:titleStyle>
    <p:bodyStyle>
      <a:lvl1pPr marL="342900" indent="-342900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rgbClr val="003399"/>
        </a:buClr>
        <a:buSzPct val="50000"/>
        <a:buFont typeface="Monotype Sorts" charset="2"/>
        <a:defRPr kumimoji="1">
          <a:solidFill>
            <a:srgbClr val="003399"/>
          </a:solidFill>
          <a:latin typeface="+mn-lt"/>
          <a:ea typeface="ＭＳ Ｐゴシック" charset="-128"/>
          <a:cs typeface="ＭＳ Ｐゴシック" charset="-128"/>
        </a:defRPr>
      </a:lvl1pPr>
      <a:lvl2pPr marL="346075" indent="-231775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50000"/>
        <a:buFont typeface="Monotype Sorts" charset="2"/>
        <a:buChar char="n"/>
        <a:defRPr kumimoji="1">
          <a:solidFill>
            <a:schemeClr val="tx1"/>
          </a:solidFill>
          <a:latin typeface="+mn-lt"/>
          <a:ea typeface="ＭＳ Ｐゴシック" charset="-128"/>
        </a:defRPr>
      </a:lvl2pPr>
      <a:lvl3pPr marL="627063" indent="-166688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8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3pPr>
      <a:lvl4pPr marL="1147763" indent="-40481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Font typeface="Wingdings" charset="2"/>
        <a:buChar char="!"/>
        <a:defRPr kumimoji="1">
          <a:solidFill>
            <a:schemeClr val="tx1"/>
          </a:solidFill>
          <a:latin typeface="+mn-lt"/>
          <a:ea typeface="ＭＳ Ｐゴシック" charset="-128"/>
        </a:defRPr>
      </a:lvl4pPr>
      <a:lvl5pPr marL="15398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5pPr>
      <a:lvl6pPr marL="19970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4542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9114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3686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Users/shimonschocken/Google%20Drive/intro%20to%20cs/2021/lectures/week%2004/4-2%20demo-shuffle.pptx#-1,1,PowerPoint Presentation" TargetMode="Externa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hyperlink" Target="file:///Users/shimonschocken/Google%20Drive/intro%20to%20cs/2021/lectures/week%2004/4-2%20demo-shuffle.pptx#-1,1,PowerPoint Presentation" TargetMode="Externa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datamation.com/entdev/article.php/616221/How-We-Learned-to-Cheat-at-Online-Poker-A-Study-in-Software-Security.htm" TargetMode="Externa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2" descr="OPENO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Rectangle 7"/>
          <p:cNvSpPr>
            <a:spLocks noChangeArrowheads="1"/>
          </p:cNvSpPr>
          <p:nvPr/>
        </p:nvSpPr>
        <p:spPr bwMode="auto">
          <a:xfrm>
            <a:off x="1447800" y="1752600"/>
            <a:ext cx="61722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solidFill>
                  <a:srgbClr val="737373"/>
                </a:solidFill>
                <a:latin typeface="Times New Roman"/>
                <a:cs typeface="Times New Roman"/>
              </a:rPr>
              <a:t>Lecture 4-2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4169" y="2177909"/>
            <a:ext cx="5573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800" dirty="0">
                <a:latin typeface="Times New Roman"/>
                <a:cs typeface="Times New Roman"/>
              </a:rPr>
              <a:t>Arrays, Part II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E493F4A-9D33-7B44-8585-0027B36242EC}"/>
              </a:ext>
            </a:extLst>
          </p:cNvPr>
          <p:cNvSpPr txBox="1"/>
          <p:nvPr/>
        </p:nvSpPr>
        <p:spPr>
          <a:xfrm>
            <a:off x="2326642" y="2811358"/>
            <a:ext cx="4414515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000" dirty="0">
                <a:latin typeface="Times New Roman"/>
                <a:cs typeface="Times New Roman"/>
              </a:rPr>
              <a:t>How Java Manages Arrays and Strings:</a:t>
            </a:r>
          </a:p>
          <a:p>
            <a:pPr algn="ctr">
              <a:spcBef>
                <a:spcPts val="1200"/>
              </a:spcBef>
            </a:pPr>
            <a:r>
              <a:rPr lang="en-US" sz="2000" dirty="0">
                <a:latin typeface="Times New Roman"/>
                <a:cs typeface="Times New Roman"/>
              </a:rPr>
              <a:t>A Low-Level Perspective</a:t>
            </a:r>
          </a:p>
        </p:txBody>
      </p:sp>
      <p:pic>
        <p:nvPicPr>
          <p:cNvPr id="1026" name="Picture 2" descr="Technician Woman Working in Auto Stock Footage Video (100% Royalty-free)  9152981 | Shutterstock">
            <a:extLst>
              <a:ext uri="{FF2B5EF4-FFF2-40B4-BE49-F238E27FC236}">
                <a16:creationId xmlns:a16="http://schemas.microsoft.com/office/drawing/2014/main" id="{539A4728-F973-4D4A-A16C-4771174656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8639" y="3867504"/>
            <a:ext cx="4414515" cy="24869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C045579A-5CB6-4800-7D99-80FBC6AE56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Reichman University</a:t>
            </a:r>
          </a:p>
        </p:txBody>
      </p:sp>
    </p:spTree>
    <p:extLst>
      <p:ext uri="{BB962C8B-B14F-4D97-AF65-F5344CB8AC3E}">
        <p14:creationId xmlns:p14="http://schemas.microsoft.com/office/powerpoint/2010/main" val="23699285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2A4A326-5B62-F34B-97DA-3FF1A6E97EE2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BA164B9-82A4-8941-AC1D-ED4F6360E881}"/>
              </a:ext>
            </a:extLst>
          </p:cNvPr>
          <p:cNvSpPr/>
          <p:nvPr/>
        </p:nvSpPr>
        <p:spPr bwMode="auto">
          <a:xfrm>
            <a:off x="5817181" y="3514767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9A24A83-3F32-604C-8838-C10FCF50E2D2}"/>
              </a:ext>
            </a:extLst>
          </p:cNvPr>
          <p:cNvCxnSpPr>
            <a:cxnSpLocks/>
          </p:cNvCxnSpPr>
          <p:nvPr/>
        </p:nvCxnSpPr>
        <p:spPr bwMode="auto">
          <a:xfrm>
            <a:off x="5185290" y="2714584"/>
            <a:ext cx="596385" cy="1311316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CBF5E34-685C-7545-860B-0CAE106620C6}"/>
              </a:ext>
            </a:extLst>
          </p:cNvPr>
          <p:cNvSpPr/>
          <p:nvPr/>
        </p:nvSpPr>
        <p:spPr bwMode="auto">
          <a:xfrm>
            <a:off x="5817181" y="4000625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"mehume"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49597E51-E061-364C-8386-43D75197672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'e';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System.out.println(s); </a:t>
            </a:r>
            <a:r>
              <a:rPr lang="en-US" sz="11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zehuze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s.replace('z', 'm');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System.out.println(s); </a:t>
            </a:r>
            <a:r>
              <a:rPr lang="en-US" sz="12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mehume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88653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A77CE5-79FB-FC47-9D18-20DB5C71F70B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2A4A326-5B62-F34B-97DA-3FF1A6E97EE2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EBA164B9-82A4-8941-AC1D-ED4F6360E881}"/>
              </a:ext>
            </a:extLst>
          </p:cNvPr>
          <p:cNvSpPr/>
          <p:nvPr/>
        </p:nvSpPr>
        <p:spPr bwMode="auto">
          <a:xfrm>
            <a:off x="5817181" y="3514767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711052-03DE-834D-A77B-D71F1C8A10BC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FAC11759-D723-2A4F-A3CC-5BB1A5BC89BB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80018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dash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D9A24A83-3F32-604C-8838-C10FCF50E2D2}"/>
              </a:ext>
            </a:extLst>
          </p:cNvPr>
          <p:cNvCxnSpPr>
            <a:cxnSpLocks/>
          </p:cNvCxnSpPr>
          <p:nvPr/>
        </p:nvCxnSpPr>
        <p:spPr bwMode="auto">
          <a:xfrm>
            <a:off x="5185290" y="2714584"/>
            <a:ext cx="596385" cy="1311316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1CBF5E34-685C-7545-860B-0CAE106620C6}"/>
              </a:ext>
            </a:extLst>
          </p:cNvPr>
          <p:cNvSpPr/>
          <p:nvPr/>
        </p:nvSpPr>
        <p:spPr bwMode="auto">
          <a:xfrm>
            <a:off x="5817181" y="4000625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"mehume"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E569006-B2DF-8D44-A2C0-09917689E039}"/>
              </a:ext>
            </a:extLst>
          </p:cNvPr>
          <p:cNvGrpSpPr/>
          <p:nvPr/>
        </p:nvGrpSpPr>
        <p:grpSpPr>
          <a:xfrm>
            <a:off x="6805745" y="2557420"/>
            <a:ext cx="1397930" cy="1281197"/>
            <a:chOff x="6805745" y="2557420"/>
            <a:chExt cx="1397930" cy="1281197"/>
          </a:xfrm>
        </p:grpSpPr>
        <p:sp>
          <p:nvSpPr>
            <p:cNvPr id="7" name="Right Brace 6">
              <a:extLst>
                <a:ext uri="{FF2B5EF4-FFF2-40B4-BE49-F238E27FC236}">
                  <a16:creationId xmlns:a16="http://schemas.microsoft.com/office/drawing/2014/main" id="{12635455-3B89-E84F-82B8-55E518A317F1}"/>
                </a:ext>
              </a:extLst>
            </p:cNvPr>
            <p:cNvSpPr/>
            <p:nvPr/>
          </p:nvSpPr>
          <p:spPr bwMode="auto">
            <a:xfrm>
              <a:off x="6805745" y="2557420"/>
              <a:ext cx="301939" cy="1281197"/>
            </a:xfrm>
            <a:prstGeom prst="rightBrace">
              <a:avLst>
                <a:gd name="adj1" fmla="val 38636"/>
                <a:gd name="adj2" fmla="val 50000"/>
              </a:avLst>
            </a:prstGeom>
            <a:noFill/>
            <a:ln w="952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IL" sz="12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31" name="Rectangle 15">
              <a:extLst>
                <a:ext uri="{FF2B5EF4-FFF2-40B4-BE49-F238E27FC236}">
                  <a16:creationId xmlns:a16="http://schemas.microsoft.com/office/drawing/2014/main" id="{EE029381-8945-B24C-AEDA-89C196D985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3827" y="2700295"/>
              <a:ext cx="1029848" cy="381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/>
            <a:lstStyle/>
            <a:p>
              <a:pPr marL="11113" indent="-11113">
                <a:spcBef>
                  <a:spcPct val="15000"/>
                </a:spcBef>
                <a:buClr>
                  <a:srgbClr val="006600"/>
                </a:buClr>
                <a:buSzPct val="85000"/>
                <a:buFont typeface="Wingdings" charset="0"/>
                <a:buNone/>
              </a:pPr>
              <a:r>
                <a:rPr lang="en-US" sz="1400" b="0" dirty="0">
                  <a:latin typeface="Times New Roman"/>
                  <a:cs typeface="Times New Roman"/>
                </a:rPr>
                <a:t>Reclaimed by Java’s </a:t>
              </a:r>
              <a:r>
                <a:rPr lang="en-US" sz="1400" i="1" dirty="0">
                  <a:latin typeface="Times New Roman"/>
                  <a:cs typeface="Times New Roman"/>
                </a:rPr>
                <a:t>G</a:t>
              </a:r>
              <a:r>
                <a:rPr lang="en-US" sz="1400" b="0" i="1" dirty="0">
                  <a:latin typeface="Times New Roman"/>
                  <a:cs typeface="Times New Roman"/>
                </a:rPr>
                <a:t>arbage </a:t>
              </a:r>
              <a:r>
                <a:rPr lang="en-US" sz="1400" i="1" dirty="0">
                  <a:latin typeface="Times New Roman"/>
                  <a:cs typeface="Times New Roman"/>
                </a:rPr>
                <a:t>C</a:t>
              </a:r>
              <a:r>
                <a:rPr lang="en-US" sz="1400" b="0" i="1" dirty="0">
                  <a:latin typeface="Times New Roman"/>
                  <a:cs typeface="Times New Roman"/>
                </a:rPr>
                <a:t>ollector</a:t>
              </a:r>
            </a:p>
          </p:txBody>
        </p:sp>
      </p:grpSp>
      <p:sp>
        <p:nvSpPr>
          <p:cNvPr id="34" name="Rectangle 15">
            <a:extLst>
              <a:ext uri="{FF2B5EF4-FFF2-40B4-BE49-F238E27FC236}">
                <a16:creationId xmlns:a16="http://schemas.microsoft.com/office/drawing/2014/main" id="{A55CCBC5-466F-5B40-B67D-FEC91056D74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55775" y="4313350"/>
            <a:ext cx="8263113" cy="155221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11113" indent="-11113">
              <a:spcBef>
                <a:spcPts val="12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b="0" u="sng" dirty="0">
                <a:latin typeface="Times New Roman"/>
                <a:cs typeface="Times New Roman"/>
              </a:rPr>
              <a:t>Garbage Collector</a:t>
            </a:r>
            <a:endParaRPr lang="en-US" u="sng" dirty="0">
              <a:latin typeface="Times New Roman"/>
              <a:cs typeface="Times New Roman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Times New Roman"/>
                <a:cs typeface="Times New Roman"/>
              </a:rPr>
              <a:t>A process that runs in the runtime’s background (part of the the JRE)</a:t>
            </a:r>
            <a:endParaRPr lang="en-US" sz="1600" dirty="0">
              <a:latin typeface="Times New Roman"/>
              <a:cs typeface="Times New Roman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b="0" dirty="0">
                <a:latin typeface="Times New Roman"/>
                <a:cs typeface="Times New Roman"/>
              </a:rPr>
              <a:t>Collects “orphan” objects (arrays, strings, …) that have no variables pointing at th</a:t>
            </a:r>
            <a:r>
              <a:rPr lang="en-US" sz="1600" dirty="0">
                <a:latin typeface="Times New Roman"/>
                <a:cs typeface="Times New Roman"/>
              </a:rPr>
              <a:t>em</a:t>
            </a:r>
            <a:endParaRPr lang="en-US" sz="1600" b="0" dirty="0">
              <a:latin typeface="Times New Roman"/>
              <a:cs typeface="Times New Roman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Times New Roman"/>
              </a:rPr>
              <a:t>Recycles the memory held by these objects.</a:t>
            </a:r>
            <a:endParaRPr lang="en-US" sz="1200" b="0" dirty="0">
              <a:latin typeface="Times New Roman"/>
              <a:cs typeface="Times New Roman"/>
            </a:endParaRP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71A06C28-477B-9813-473C-49E28B4284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'e';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System.out.println(s); </a:t>
            </a:r>
            <a:r>
              <a:rPr lang="en-US" sz="11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zehuze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s.replace('z', 'm');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System.out.println(s); </a:t>
            </a:r>
            <a:r>
              <a:rPr lang="en-US" sz="12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mehume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28439613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8EA68D15-B799-6C40-B0B0-6A64FF5C4393}"/>
              </a:ext>
            </a:extLst>
          </p:cNvPr>
          <p:cNvGrpSpPr/>
          <p:nvPr/>
        </p:nvGrpSpPr>
        <p:grpSpPr>
          <a:xfrm>
            <a:off x="650121" y="1003135"/>
            <a:ext cx="8280135" cy="3926053"/>
            <a:chOff x="650121" y="1003135"/>
            <a:chExt cx="8280135" cy="3926053"/>
          </a:xfrm>
        </p:grpSpPr>
        <p:sp>
          <p:nvSpPr>
            <p:cNvPr id="73" name="Text Box 8">
              <a:extLst>
                <a:ext uri="{FF2B5EF4-FFF2-40B4-BE49-F238E27FC236}">
                  <a16:creationId xmlns:a16="http://schemas.microsoft.com/office/drawing/2014/main" id="{667D3E97-4448-794B-85C7-C6FD1C7D61D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50121" y="1003135"/>
              <a:ext cx="2287337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en-US" sz="1800" b="0" u="sng" dirty="0">
                  <a:latin typeface="Times New Roman"/>
                  <a:cs typeface="Times New Roman"/>
                </a:rPr>
                <a:t>high-level abstraction</a:t>
              </a:r>
            </a:p>
          </p:txBody>
        </p:sp>
        <p:sp>
          <p:nvSpPr>
            <p:cNvPr id="84" name="Text Box 10">
              <a:extLst>
                <a:ext uri="{FF2B5EF4-FFF2-40B4-BE49-F238E27FC236}">
                  <a16:creationId xmlns:a16="http://schemas.microsoft.com/office/drawing/2014/main" id="{E3191A58-6DCD-0A45-8E70-AE6ECCE3D68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50" y="2188115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10</a:t>
              </a:r>
            </a:p>
          </p:txBody>
        </p:sp>
        <p:sp>
          <p:nvSpPr>
            <p:cNvPr id="86" name="Text Box 12">
              <a:extLst>
                <a:ext uri="{FF2B5EF4-FFF2-40B4-BE49-F238E27FC236}">
                  <a16:creationId xmlns:a16="http://schemas.microsoft.com/office/drawing/2014/main" id="{85F5B2C8-4136-D441-B1D4-9EA4D10FF07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50" y="2502440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endParaRPr lang="en-US" sz="1400" dirty="0">
                <a:latin typeface="Consolas"/>
                <a:cs typeface="Consolas"/>
              </a:endParaRPr>
            </a:p>
          </p:txBody>
        </p:sp>
        <p:sp>
          <p:nvSpPr>
            <p:cNvPr id="89" name="Rectangle 15">
              <a:extLst>
                <a:ext uri="{FF2B5EF4-FFF2-40B4-BE49-F238E27FC236}">
                  <a16:creationId xmlns:a16="http://schemas.microsoft.com/office/drawing/2014/main" id="{F278F266-3131-6F45-9490-057EA2ADF38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07886" y="1564599"/>
              <a:ext cx="1143000" cy="381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/>
            <a:lstStyle/>
            <a:p>
              <a:pPr marL="342900" indent="-342900" algn="just">
                <a:spcBef>
                  <a:spcPct val="15000"/>
                </a:spcBef>
                <a:buClr>
                  <a:srgbClr val="006600"/>
                </a:buClr>
                <a:buSzPct val="85000"/>
                <a:buFont typeface="Wingdings" charset="0"/>
                <a:buNone/>
              </a:pPr>
              <a:r>
                <a:rPr lang="en-US" sz="1400" b="0" dirty="0">
                  <a:latin typeface="Times New Roman"/>
                  <a:cs typeface="Times New Roman"/>
                </a:rPr>
                <a:t>RAM</a:t>
              </a:r>
            </a:p>
          </p:txBody>
        </p:sp>
        <p:sp>
          <p:nvSpPr>
            <p:cNvPr id="107" name="Text Box 44">
              <a:extLst>
                <a:ext uri="{FF2B5EF4-FFF2-40B4-BE49-F238E27FC236}">
                  <a16:creationId xmlns:a16="http://schemas.microsoft.com/office/drawing/2014/main" id="{C215A1AA-E52E-4B45-884F-7197B1461C8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50" y="2188115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 </a:t>
              </a:r>
            </a:p>
          </p:txBody>
        </p:sp>
        <p:sp>
          <p:nvSpPr>
            <p:cNvPr id="108" name="Text Box 46">
              <a:extLst>
                <a:ext uri="{FF2B5EF4-FFF2-40B4-BE49-F238E27FC236}">
                  <a16:creationId xmlns:a16="http://schemas.microsoft.com/office/drawing/2014/main" id="{88D68004-DF25-7B45-A127-09B6FB34FF3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50" y="2502440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 </a:t>
              </a:r>
            </a:p>
          </p:txBody>
        </p:sp>
        <p:sp>
          <p:nvSpPr>
            <p:cNvPr id="74" name="Text Box 8">
              <a:extLst>
                <a:ext uri="{FF2B5EF4-FFF2-40B4-BE49-F238E27FC236}">
                  <a16:creationId xmlns:a16="http://schemas.microsoft.com/office/drawing/2014/main" id="{E35C6FB6-3D9B-D145-A00D-0BBB9F9F0A7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740188" y="1063506"/>
              <a:ext cx="3190068" cy="36933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en-US" sz="1800" b="0" u="sng" dirty="0">
                  <a:latin typeface="Times New Roman"/>
                  <a:cs typeface="Times New Roman"/>
                </a:rPr>
                <a:t>low-level implementation</a:t>
              </a:r>
            </a:p>
          </p:txBody>
        </p:sp>
        <p:sp>
          <p:nvSpPr>
            <p:cNvPr id="30" name="Text Box 56">
              <a:extLst>
                <a:ext uri="{FF2B5EF4-FFF2-40B4-BE49-F238E27FC236}">
                  <a16:creationId xmlns:a16="http://schemas.microsoft.com/office/drawing/2014/main" id="{832D4C5F-3C1F-D24D-9B02-576C73EF000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49" y="1882120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...</a:t>
              </a:r>
            </a:p>
          </p:txBody>
        </p:sp>
        <p:sp>
          <p:nvSpPr>
            <p:cNvPr id="37" name="Text Box 46">
              <a:extLst>
                <a:ext uri="{FF2B5EF4-FFF2-40B4-BE49-F238E27FC236}">
                  <a16:creationId xmlns:a16="http://schemas.microsoft.com/office/drawing/2014/main" id="{F24065CC-911C-2C4B-914E-4824887E37C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49" y="2816373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 </a:t>
              </a:r>
            </a:p>
          </p:txBody>
        </p:sp>
        <p:sp>
          <p:nvSpPr>
            <p:cNvPr id="41" name="Text Box 56">
              <a:extLst>
                <a:ext uri="{FF2B5EF4-FFF2-40B4-BE49-F238E27FC236}">
                  <a16:creationId xmlns:a16="http://schemas.microsoft.com/office/drawing/2014/main" id="{BD0E8459-DFBA-1C40-958D-CBDB39D9E22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54149" y="3130698"/>
              <a:ext cx="838200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/>
            <a:p>
              <a:pPr algn="ctr">
                <a:spcBef>
                  <a:spcPct val="50000"/>
                </a:spcBef>
              </a:pPr>
              <a:r>
                <a:rPr lang="en-US" sz="1400" dirty="0">
                  <a:latin typeface="Consolas"/>
                  <a:cs typeface="Consolas"/>
                </a:rPr>
                <a:t>...</a:t>
              </a:r>
            </a:p>
          </p:txBody>
        </p:sp>
        <p:sp>
          <p:nvSpPr>
            <p:cNvPr id="15" name="Rectangle 6">
              <a:extLst>
                <a:ext uri="{FF2B5EF4-FFF2-40B4-BE49-F238E27FC236}">
                  <a16:creationId xmlns:a16="http://schemas.microsoft.com/office/drawing/2014/main" id="{254A054C-5D0F-BB4F-94DF-0C5D113DE2F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71" y="1564599"/>
              <a:ext cx="3836430" cy="336458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37600" tIns="144000" rIns="165600" bIns="169200" anchor="t" anchorCtr="0"/>
            <a:lstStyle/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int n = 100;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int[] a = {1, 2, 3};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solidFill>
                    <a:srgbClr val="6A3E3E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endPara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pPr>
                <a:spcBef>
                  <a:spcPts val="4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</a:p>
            <a:p>
              <a:pPr>
                <a:spcBef>
                  <a:spcPts val="400"/>
                </a:spcBef>
              </a:pPr>
              <a:r>
                <a:rPr lang="en-US" sz="1200" dirty="0">
                  <a:solidFill>
                    <a:srgbClr val="3F7F5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Returns the elements of arr, reversed</a:t>
              </a:r>
            </a:p>
            <a:p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public static int[] reverse(int[] arr) {</a:t>
              </a:r>
            </a:p>
            <a:p>
              <a:r>
                <a:rPr lang="en-US" sz="1200" dirty="0">
                  <a:solidFill>
                    <a:srgbClr val="3F7F5F"/>
                  </a:solidFill>
                  <a:latin typeface="Menlo" panose="020B0609030804020204" pitchFamily="49" charset="0"/>
                </a:rPr>
                <a:t>   </a:t>
              </a:r>
              <a:r>
                <a:rPr lang="en-US" sz="1200" dirty="0">
                  <a:solidFill>
                    <a:srgbClr val="3F7F5F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Code omitted</a:t>
              </a:r>
            </a:p>
            <a:p>
              <a:r>
                <a:rPr lang="en-IL" sz="120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}</a:t>
              </a:r>
            </a:p>
            <a:p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...</a:t>
              </a:r>
            </a:p>
            <a:p>
              <a:endParaRPr lang="en-IL" sz="1200">
                <a:solidFill>
                  <a:srgbClr val="000000"/>
                </a:solidFill>
                <a:latin typeface="Menlo" panose="020B060903080402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68143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14" name="Text Box 10">
            <a:extLst>
              <a:ext uri="{FF2B5EF4-FFF2-40B4-BE49-F238E27FC236}">
                <a16:creationId xmlns:a16="http://schemas.microsoft.com/office/drawing/2014/main" id="{525FF3F7-463A-094C-A534-A2D5995D6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5FA406FF-3408-F549-A5AB-3EA28CC6C0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094BC5D2-0371-A544-86A7-D805CAE26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8" name="Text Box 44">
            <a:extLst>
              <a:ext uri="{FF2B5EF4-FFF2-40B4-BE49-F238E27FC236}">
                <a16:creationId xmlns:a16="http://schemas.microsoft.com/office/drawing/2014/main" id="{1CD0DF9B-2BE6-B047-A942-5CE680FEC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9" name="Text Box 46">
            <a:extLst>
              <a:ext uri="{FF2B5EF4-FFF2-40B4-BE49-F238E27FC236}">
                <a16:creationId xmlns:a16="http://schemas.microsoft.com/office/drawing/2014/main" id="{3FE71B18-7D5C-304C-91EC-6A37EDB5E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81F286E-C9C7-B34D-BACC-0A8C7F1791D7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55ABF3-21A0-E74C-8880-101023C1111C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4" name="Text Box 56">
            <a:extLst>
              <a:ext uri="{FF2B5EF4-FFF2-40B4-BE49-F238E27FC236}">
                <a16:creationId xmlns:a16="http://schemas.microsoft.com/office/drawing/2014/main" id="{71835B49-F610-A74A-86A7-E77C00AE7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3513C51D-F136-C443-BDF4-B7506109F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Text Box 56">
            <a:extLst>
              <a:ext uri="{FF2B5EF4-FFF2-40B4-BE49-F238E27FC236}">
                <a16:creationId xmlns:a16="http://schemas.microsoft.com/office/drawing/2014/main" id="{87C19955-F2CB-9C45-8C2D-C1BAE2E865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9" name="Text Box 11">
            <a:extLst>
              <a:ext uri="{FF2B5EF4-FFF2-40B4-BE49-F238E27FC236}">
                <a16:creationId xmlns:a16="http://schemas.microsoft.com/office/drawing/2014/main" id="{6326CAFD-8347-3340-86B3-220EB4CD4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31" name="Text Box 13">
            <a:extLst>
              <a:ext uri="{FF2B5EF4-FFF2-40B4-BE49-F238E27FC236}">
                <a16:creationId xmlns:a16="http://schemas.microsoft.com/office/drawing/2014/main" id="{2601E2FD-C629-C549-A0EC-D7658ADE476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23" name="Rectangle 6">
            <a:extLst>
              <a:ext uri="{FF2B5EF4-FFF2-40B4-BE49-F238E27FC236}">
                <a16:creationId xmlns:a16="http://schemas.microsoft.com/office/drawing/2014/main" id="{B4935C0F-36A3-584F-B475-EF8F139422E5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solidFill>
                  <a:srgbClr val="3F7F5F"/>
                </a:solidFill>
                <a:latin typeface="Menlo" panose="020B0609030804020204" pitchFamily="49" charset="0"/>
              </a:rPr>
              <a:t>   </a:t>
            </a: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6348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14" name="Text Box 10">
            <a:extLst>
              <a:ext uri="{FF2B5EF4-FFF2-40B4-BE49-F238E27FC236}">
                <a16:creationId xmlns:a16="http://schemas.microsoft.com/office/drawing/2014/main" id="{525FF3F7-463A-094C-A534-A2D5995D6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15" name="Text Box 12">
            <a:extLst>
              <a:ext uri="{FF2B5EF4-FFF2-40B4-BE49-F238E27FC236}">
                <a16:creationId xmlns:a16="http://schemas.microsoft.com/office/drawing/2014/main" id="{5FA406FF-3408-F549-A5AB-3EA28CC6C07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17" name="Rectangle 15">
            <a:extLst>
              <a:ext uri="{FF2B5EF4-FFF2-40B4-BE49-F238E27FC236}">
                <a16:creationId xmlns:a16="http://schemas.microsoft.com/office/drawing/2014/main" id="{094BC5D2-0371-A544-86A7-D805CAE264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8" name="Text Box 44">
            <a:extLst>
              <a:ext uri="{FF2B5EF4-FFF2-40B4-BE49-F238E27FC236}">
                <a16:creationId xmlns:a16="http://schemas.microsoft.com/office/drawing/2014/main" id="{1CD0DF9B-2BE6-B047-A942-5CE680FEC8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9" name="Text Box 46">
            <a:extLst>
              <a:ext uri="{FF2B5EF4-FFF2-40B4-BE49-F238E27FC236}">
                <a16:creationId xmlns:a16="http://schemas.microsoft.com/office/drawing/2014/main" id="{3FE71B18-7D5C-304C-91EC-6A37EDB5E4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381F286E-C9C7-B34D-BACC-0A8C7F1791D7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A55ABF3-21A0-E74C-8880-101023C1111C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4" name="Text Box 56">
            <a:extLst>
              <a:ext uri="{FF2B5EF4-FFF2-40B4-BE49-F238E27FC236}">
                <a16:creationId xmlns:a16="http://schemas.microsoft.com/office/drawing/2014/main" id="{71835B49-F610-A74A-86A7-E77C00AE7A3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3513C51D-F136-C443-BDF4-B7506109F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Text Box 56">
            <a:extLst>
              <a:ext uri="{FF2B5EF4-FFF2-40B4-BE49-F238E27FC236}">
                <a16:creationId xmlns:a16="http://schemas.microsoft.com/office/drawing/2014/main" id="{87C19955-F2CB-9C45-8C2D-C1BAE2E865C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7" name="Text Box 11">
            <a:extLst>
              <a:ext uri="{FF2B5EF4-FFF2-40B4-BE49-F238E27FC236}">
                <a16:creationId xmlns:a16="http://schemas.microsoft.com/office/drawing/2014/main" id="{457A2548-49FE-8F42-B842-B018D40AF79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28" name="Text Box 13">
            <a:extLst>
              <a:ext uri="{FF2B5EF4-FFF2-40B4-BE49-F238E27FC236}">
                <a16:creationId xmlns:a16="http://schemas.microsoft.com/office/drawing/2014/main" id="{8E4CED3E-7313-9D4B-ACE9-DAF803558A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83B6CD58-CCAF-D13A-4129-401958C1406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26063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28EFB271-EF9B-F144-941B-D203AC3A6D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7" name="Text Box 12">
            <a:extLst>
              <a:ext uri="{FF2B5EF4-FFF2-40B4-BE49-F238E27FC236}">
                <a16:creationId xmlns:a16="http://schemas.microsoft.com/office/drawing/2014/main" id="{7106D4CD-DAD9-144E-83B9-C666A1E427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8" name="Rectangle 15">
            <a:extLst>
              <a:ext uri="{FF2B5EF4-FFF2-40B4-BE49-F238E27FC236}">
                <a16:creationId xmlns:a16="http://schemas.microsoft.com/office/drawing/2014/main" id="{0A07B6B5-8185-1347-AB0D-CA6328D6E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9" name="Text Box 44">
            <a:extLst>
              <a:ext uri="{FF2B5EF4-FFF2-40B4-BE49-F238E27FC236}">
                <a16:creationId xmlns:a16="http://schemas.microsoft.com/office/drawing/2014/main" id="{EF4301CB-AC99-C041-B3D6-8A09BEB527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30" name="Text Box 46">
            <a:extLst>
              <a:ext uri="{FF2B5EF4-FFF2-40B4-BE49-F238E27FC236}">
                <a16:creationId xmlns:a16="http://schemas.microsoft.com/office/drawing/2014/main" id="{967B48FA-EB6F-914B-A90D-95F0813DD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B809E6F-866D-544C-8C74-B8B13DB87E1C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B0D39D6-3B0D-AD47-A66F-B8E699CCBB08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3 2 1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4" name="Text Box 56">
            <a:extLst>
              <a:ext uri="{FF2B5EF4-FFF2-40B4-BE49-F238E27FC236}">
                <a16:creationId xmlns:a16="http://schemas.microsoft.com/office/drawing/2014/main" id="{BA7CC21D-1661-FB4F-876A-0483547DFE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5" name="Text Box 46">
            <a:extLst>
              <a:ext uri="{FF2B5EF4-FFF2-40B4-BE49-F238E27FC236}">
                <a16:creationId xmlns:a16="http://schemas.microsoft.com/office/drawing/2014/main" id="{20AEFFA6-7ACB-4444-B537-57F5C787A1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6" name="Text Box 56">
            <a:extLst>
              <a:ext uri="{FF2B5EF4-FFF2-40B4-BE49-F238E27FC236}">
                <a16:creationId xmlns:a16="http://schemas.microsoft.com/office/drawing/2014/main" id="{94B0A807-FB71-1F4B-8581-FAD23426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226EEEE-5E70-0F41-BFD1-6F046536E905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 Box 11">
            <a:extLst>
              <a:ext uri="{FF2B5EF4-FFF2-40B4-BE49-F238E27FC236}">
                <a16:creationId xmlns:a16="http://schemas.microsoft.com/office/drawing/2014/main" id="{DF4A1493-3EBA-4C4B-B31F-AEB9011FD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0" name="Text Box 13">
            <a:extLst>
              <a:ext uri="{FF2B5EF4-FFF2-40B4-BE49-F238E27FC236}">
                <a16:creationId xmlns:a16="http://schemas.microsoft.com/office/drawing/2014/main" id="{6BA508F8-D84B-0448-9E6E-D6FDF68146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D155F924-E6E3-D030-7E13-F96D7B27B9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06676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16" name="Text Box 10">
            <a:extLst>
              <a:ext uri="{FF2B5EF4-FFF2-40B4-BE49-F238E27FC236}">
                <a16:creationId xmlns:a16="http://schemas.microsoft.com/office/drawing/2014/main" id="{28EFB271-EF9B-F144-941B-D203AC3A6DF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7" name="Text Box 12">
            <a:extLst>
              <a:ext uri="{FF2B5EF4-FFF2-40B4-BE49-F238E27FC236}">
                <a16:creationId xmlns:a16="http://schemas.microsoft.com/office/drawing/2014/main" id="{7106D4CD-DAD9-144E-83B9-C666A1E427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8" name="Rectangle 15">
            <a:extLst>
              <a:ext uri="{FF2B5EF4-FFF2-40B4-BE49-F238E27FC236}">
                <a16:creationId xmlns:a16="http://schemas.microsoft.com/office/drawing/2014/main" id="{0A07B6B5-8185-1347-AB0D-CA6328D6E6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9" name="Text Box 44">
            <a:extLst>
              <a:ext uri="{FF2B5EF4-FFF2-40B4-BE49-F238E27FC236}">
                <a16:creationId xmlns:a16="http://schemas.microsoft.com/office/drawing/2014/main" id="{EF4301CB-AC99-C041-B3D6-8A09BEB5273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30" name="Text Box 46">
            <a:extLst>
              <a:ext uri="{FF2B5EF4-FFF2-40B4-BE49-F238E27FC236}">
                <a16:creationId xmlns:a16="http://schemas.microsoft.com/office/drawing/2014/main" id="{967B48FA-EB6F-914B-A90D-95F0813DD10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1" name="Rounded Rectangle 30">
            <a:extLst>
              <a:ext uri="{FF2B5EF4-FFF2-40B4-BE49-F238E27FC236}">
                <a16:creationId xmlns:a16="http://schemas.microsoft.com/office/drawing/2014/main" id="{3B809E6F-866D-544C-8C74-B8B13DB87E1C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B0D39D6-3B0D-AD47-A66F-B8E699CCBB08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3 2 1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4" name="Text Box 56">
            <a:extLst>
              <a:ext uri="{FF2B5EF4-FFF2-40B4-BE49-F238E27FC236}">
                <a16:creationId xmlns:a16="http://schemas.microsoft.com/office/drawing/2014/main" id="{BA7CC21D-1661-FB4F-876A-0483547DFE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5" name="Text Box 46">
            <a:extLst>
              <a:ext uri="{FF2B5EF4-FFF2-40B4-BE49-F238E27FC236}">
                <a16:creationId xmlns:a16="http://schemas.microsoft.com/office/drawing/2014/main" id="{20AEFFA6-7ACB-4444-B537-57F5C787A1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6" name="Text Box 56">
            <a:extLst>
              <a:ext uri="{FF2B5EF4-FFF2-40B4-BE49-F238E27FC236}">
                <a16:creationId xmlns:a16="http://schemas.microsoft.com/office/drawing/2014/main" id="{94B0A807-FB71-1F4B-8581-FAD234264E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226EEEE-5E70-0F41-BFD1-6F046536E905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 Box 11">
            <a:extLst>
              <a:ext uri="{FF2B5EF4-FFF2-40B4-BE49-F238E27FC236}">
                <a16:creationId xmlns:a16="http://schemas.microsoft.com/office/drawing/2014/main" id="{DF4A1493-3EBA-4C4B-B31F-AEB9011FD5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0" name="Text Box 13">
            <a:extLst>
              <a:ext uri="{FF2B5EF4-FFF2-40B4-BE49-F238E27FC236}">
                <a16:creationId xmlns:a16="http://schemas.microsoft.com/office/drawing/2014/main" id="{6BA508F8-D84B-0448-9E6E-D6FDF68146D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6AD45D57-725A-3420-C424-EBF9FCB2DE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b = a;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665124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3D49AC31-7BE3-DD4D-AC78-05C62797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1" name="Text Box 12">
            <a:extLst>
              <a:ext uri="{FF2B5EF4-FFF2-40B4-BE49-F238E27FC236}">
                <a16:creationId xmlns:a16="http://schemas.microsoft.com/office/drawing/2014/main" id="{0371F910-70B4-F64F-9A16-911DC1BABC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C8E74086-4D8D-604C-8EF8-D2C366692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4" name="Text Box 44">
            <a:extLst>
              <a:ext uri="{FF2B5EF4-FFF2-40B4-BE49-F238E27FC236}">
                <a16:creationId xmlns:a16="http://schemas.microsoft.com/office/drawing/2014/main" id="{30A8AF31-B901-0240-9BED-57150E6B3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DE63D7AC-ED1D-1641-A443-94471C6A7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74334A-62AC-E24B-AECF-DDAFFD305D2E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6D217522-F242-3E42-9CCC-34E706255A66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3 2 1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0C5D41F3-8050-0E4A-BA59-F1908071B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2" name="Text Box 46">
            <a:extLst>
              <a:ext uri="{FF2B5EF4-FFF2-40B4-BE49-F238E27FC236}">
                <a16:creationId xmlns:a16="http://schemas.microsoft.com/office/drawing/2014/main" id="{871CC145-FED3-334E-A820-A0BE382ED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3" name="Text Box 56">
            <a:extLst>
              <a:ext uri="{FF2B5EF4-FFF2-40B4-BE49-F238E27FC236}">
                <a16:creationId xmlns:a16="http://schemas.microsoft.com/office/drawing/2014/main" id="{461367AA-167E-894E-A8F8-46F640B1D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0DA5A68-7436-EE44-8673-46D238B2056E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8EDF41-E00A-1141-AC44-2939A086CA6A}"/>
              </a:ext>
            </a:extLst>
          </p:cNvPr>
          <p:cNvCxnSpPr>
            <a:cxnSpLocks/>
            <a:endCxn id="38" idx="1"/>
          </p:cNvCxnSpPr>
          <p:nvPr/>
        </p:nvCxnSpPr>
        <p:spPr bwMode="auto">
          <a:xfrm>
            <a:off x="6505845" y="3010523"/>
            <a:ext cx="631889" cy="1205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 Box 11">
            <a:extLst>
              <a:ext uri="{FF2B5EF4-FFF2-40B4-BE49-F238E27FC236}">
                <a16:creationId xmlns:a16="http://schemas.microsoft.com/office/drawing/2014/main" id="{4E7022A5-24E2-4842-BCE6-EF87501C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7" name="Text Box 13">
            <a:extLst>
              <a:ext uri="{FF2B5EF4-FFF2-40B4-BE49-F238E27FC236}">
                <a16:creationId xmlns:a16="http://schemas.microsoft.com/office/drawing/2014/main" id="{05E26A98-DFDA-A14E-B66B-BA455B2D5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13191418-3E3B-5340-ACDA-F5E3449B8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343" y="281676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b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1450AB8E-1DF1-2A41-A39D-D173AC94FB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2A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reverse(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</a:t>
            </a: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6A3E3E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static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 reverse(</a:t>
            </a:r>
            <a:r>
              <a:rPr lang="en-US" sz="1200" dirty="0">
                <a:solidFill>
                  <a:srgbClr val="7F0055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[] arr) {</a:t>
            </a:r>
          </a:p>
          <a:p>
            <a:r>
              <a:rPr lang="en-US" sz="1200" dirty="0">
                <a:solidFill>
                  <a:srgbClr val="3F7F5F"/>
                </a:solidFill>
                <a:latin typeface="Menlo" panose="020B0609030804020204" pitchFamily="49" charset="0"/>
              </a:rPr>
              <a:t>   </a:t>
            </a: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99429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3D49AC31-7BE3-DD4D-AC78-05C62797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1" name="Text Box 12">
            <a:extLst>
              <a:ext uri="{FF2B5EF4-FFF2-40B4-BE49-F238E27FC236}">
                <a16:creationId xmlns:a16="http://schemas.microsoft.com/office/drawing/2014/main" id="{0371F910-70B4-F64F-9A16-911DC1BABC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C8E74086-4D8D-604C-8EF8-D2C366692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4" name="Text Box 44">
            <a:extLst>
              <a:ext uri="{FF2B5EF4-FFF2-40B4-BE49-F238E27FC236}">
                <a16:creationId xmlns:a16="http://schemas.microsoft.com/office/drawing/2014/main" id="{30A8AF31-B901-0240-9BED-57150E6B3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DE63D7AC-ED1D-1641-A443-94471C6A7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74334A-62AC-E24B-AECF-DDAFFD305D2E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6D217522-F242-3E42-9CCC-34E706255A66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3 2 1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0C5D41F3-8050-0E4A-BA59-F1908071B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2" name="Text Box 46">
            <a:extLst>
              <a:ext uri="{FF2B5EF4-FFF2-40B4-BE49-F238E27FC236}">
                <a16:creationId xmlns:a16="http://schemas.microsoft.com/office/drawing/2014/main" id="{871CC145-FED3-334E-A820-A0BE382ED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3" name="Text Box 56">
            <a:extLst>
              <a:ext uri="{FF2B5EF4-FFF2-40B4-BE49-F238E27FC236}">
                <a16:creationId xmlns:a16="http://schemas.microsoft.com/office/drawing/2014/main" id="{461367AA-167E-894E-A8F8-46F640B1D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0DA5A68-7436-EE44-8673-46D238B2056E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8EDF41-E00A-1141-AC44-2939A086CA6A}"/>
              </a:ext>
            </a:extLst>
          </p:cNvPr>
          <p:cNvCxnSpPr>
            <a:cxnSpLocks/>
            <a:endCxn id="38" idx="1"/>
          </p:cNvCxnSpPr>
          <p:nvPr/>
        </p:nvCxnSpPr>
        <p:spPr bwMode="auto">
          <a:xfrm>
            <a:off x="6505845" y="3010523"/>
            <a:ext cx="631889" cy="1205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 Box 11">
            <a:extLst>
              <a:ext uri="{FF2B5EF4-FFF2-40B4-BE49-F238E27FC236}">
                <a16:creationId xmlns:a16="http://schemas.microsoft.com/office/drawing/2014/main" id="{4E7022A5-24E2-4842-BCE6-EF87501C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7" name="Text Box 13">
            <a:extLst>
              <a:ext uri="{FF2B5EF4-FFF2-40B4-BE49-F238E27FC236}">
                <a16:creationId xmlns:a16="http://schemas.microsoft.com/office/drawing/2014/main" id="{05E26A98-DFDA-A14E-B66B-BA455B2D5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13191418-3E3B-5340-ACDA-F5E3449B8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343" y="281676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b</a:t>
            </a: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65687B1B-769C-32BB-5AA1-A27FE3F40C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b = a;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b[1] = 8;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26849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3D49AC31-7BE3-DD4D-AC78-05C62797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1" name="Text Box 12">
            <a:extLst>
              <a:ext uri="{FF2B5EF4-FFF2-40B4-BE49-F238E27FC236}">
                <a16:creationId xmlns:a16="http://schemas.microsoft.com/office/drawing/2014/main" id="{0371F910-70B4-F64F-9A16-911DC1BABC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C8E74086-4D8D-604C-8EF8-D2C366692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4" name="Text Box 44">
            <a:extLst>
              <a:ext uri="{FF2B5EF4-FFF2-40B4-BE49-F238E27FC236}">
                <a16:creationId xmlns:a16="http://schemas.microsoft.com/office/drawing/2014/main" id="{30A8AF31-B901-0240-9BED-57150E6B3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DE63D7AC-ED1D-1641-A443-94471C6A7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74334A-62AC-E24B-AECF-DDAFFD305D2E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0C5D41F3-8050-0E4A-BA59-F1908071B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2" name="Text Box 46">
            <a:extLst>
              <a:ext uri="{FF2B5EF4-FFF2-40B4-BE49-F238E27FC236}">
                <a16:creationId xmlns:a16="http://schemas.microsoft.com/office/drawing/2014/main" id="{871CC145-FED3-334E-A820-A0BE382ED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3" name="Text Box 56">
            <a:extLst>
              <a:ext uri="{FF2B5EF4-FFF2-40B4-BE49-F238E27FC236}">
                <a16:creationId xmlns:a16="http://schemas.microsoft.com/office/drawing/2014/main" id="{461367AA-167E-894E-A8F8-46F640B1D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0DA5A68-7436-EE44-8673-46D238B2056E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8EDF41-E00A-1141-AC44-2939A086CA6A}"/>
              </a:ext>
            </a:extLst>
          </p:cNvPr>
          <p:cNvCxnSpPr>
            <a:cxnSpLocks/>
          </p:cNvCxnSpPr>
          <p:nvPr/>
        </p:nvCxnSpPr>
        <p:spPr bwMode="auto">
          <a:xfrm>
            <a:off x="6505845" y="3010523"/>
            <a:ext cx="631889" cy="1205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 Box 11">
            <a:extLst>
              <a:ext uri="{FF2B5EF4-FFF2-40B4-BE49-F238E27FC236}">
                <a16:creationId xmlns:a16="http://schemas.microsoft.com/office/drawing/2014/main" id="{4E7022A5-24E2-4842-BCE6-EF87501C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7" name="Text Box 13">
            <a:extLst>
              <a:ext uri="{FF2B5EF4-FFF2-40B4-BE49-F238E27FC236}">
                <a16:creationId xmlns:a16="http://schemas.microsoft.com/office/drawing/2014/main" id="{05E26A98-DFDA-A14E-B66B-BA455B2D5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13191418-3E3B-5340-ACDA-F5E3449B8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343" y="281676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b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14093E9C-4A25-9A43-A6A2-FA9D8ABF6730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3 8 1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" name="Rectangle 6">
            <a:extLst>
              <a:ext uri="{FF2B5EF4-FFF2-40B4-BE49-F238E27FC236}">
                <a16:creationId xmlns:a16="http://schemas.microsoft.com/office/drawing/2014/main" id="{05574630-2275-1B51-9B9B-8620286EA4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b = a;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b[1] = 8;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273807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rtl="0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5CC0C2F3-6302-C043-BB63-D8D3903A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835606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6">
            <a:extLst>
              <a:ext uri="{FF2B5EF4-FFF2-40B4-BE49-F238E27FC236}">
                <a16:creationId xmlns:a16="http://schemas.microsoft.com/office/drawing/2014/main" id="{8B4F15C4-0459-B8B6-840E-B18A193FD9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b = a;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b[1] = 8;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System.out.println(a[1]); </a:t>
            </a:r>
            <a:r>
              <a:rPr lang="en-US" sz="1200" dirty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8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3D49AC31-7BE3-DD4D-AC78-05C62797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1" name="Text Box 12">
            <a:extLst>
              <a:ext uri="{FF2B5EF4-FFF2-40B4-BE49-F238E27FC236}">
                <a16:creationId xmlns:a16="http://schemas.microsoft.com/office/drawing/2014/main" id="{0371F910-70B4-F64F-9A16-911DC1BABC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C8E74086-4D8D-604C-8EF8-D2C366692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4" name="Text Box 44">
            <a:extLst>
              <a:ext uri="{FF2B5EF4-FFF2-40B4-BE49-F238E27FC236}">
                <a16:creationId xmlns:a16="http://schemas.microsoft.com/office/drawing/2014/main" id="{30A8AF31-B901-0240-9BED-57150E6B3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DE63D7AC-ED1D-1641-A443-94471C6A7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74334A-62AC-E24B-AECF-DDAFFD305D2E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0C5D41F3-8050-0E4A-BA59-F1908071B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2" name="Text Box 46">
            <a:extLst>
              <a:ext uri="{FF2B5EF4-FFF2-40B4-BE49-F238E27FC236}">
                <a16:creationId xmlns:a16="http://schemas.microsoft.com/office/drawing/2014/main" id="{871CC145-FED3-334E-A820-A0BE382ED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3" name="Text Box 56">
            <a:extLst>
              <a:ext uri="{FF2B5EF4-FFF2-40B4-BE49-F238E27FC236}">
                <a16:creationId xmlns:a16="http://schemas.microsoft.com/office/drawing/2014/main" id="{461367AA-167E-894E-A8F8-46F640B1D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0DA5A68-7436-EE44-8673-46D238B2056E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8EDF41-E00A-1141-AC44-2939A086CA6A}"/>
              </a:ext>
            </a:extLst>
          </p:cNvPr>
          <p:cNvCxnSpPr>
            <a:cxnSpLocks/>
          </p:cNvCxnSpPr>
          <p:nvPr/>
        </p:nvCxnSpPr>
        <p:spPr bwMode="auto">
          <a:xfrm>
            <a:off x="6505845" y="3010523"/>
            <a:ext cx="631889" cy="1205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 Box 11">
            <a:extLst>
              <a:ext uri="{FF2B5EF4-FFF2-40B4-BE49-F238E27FC236}">
                <a16:creationId xmlns:a16="http://schemas.microsoft.com/office/drawing/2014/main" id="{4E7022A5-24E2-4842-BCE6-EF87501C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7" name="Text Box 13">
            <a:extLst>
              <a:ext uri="{FF2B5EF4-FFF2-40B4-BE49-F238E27FC236}">
                <a16:creationId xmlns:a16="http://schemas.microsoft.com/office/drawing/2014/main" id="{05E26A98-DFDA-A14E-B66B-BA455B2D5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13191418-3E3B-5340-ACDA-F5E3449B8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343" y="281676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b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C0BC66C-76BB-FC45-BEE1-A7C1DBD9EB59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3 8 1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0" name="Rounded Rectangular Callout 29">
            <a:extLst>
              <a:ext uri="{FF2B5EF4-FFF2-40B4-BE49-F238E27FC236}">
                <a16:creationId xmlns:a16="http://schemas.microsoft.com/office/drawing/2014/main" id="{0668AE18-87C6-354F-90AE-4438B0277814}"/>
              </a:ext>
            </a:extLst>
          </p:cNvPr>
          <p:cNvSpPr/>
          <p:nvPr/>
        </p:nvSpPr>
        <p:spPr>
          <a:xfrm>
            <a:off x="2395123" y="2891370"/>
            <a:ext cx="1320349" cy="239328"/>
          </a:xfrm>
          <a:prstGeom prst="wedgeRoundRectCallout">
            <a:avLst>
              <a:gd name="adj1" fmla="val -72627"/>
              <a:gd name="adj2" fmla="val 31448"/>
              <a:gd name="adj3" fmla="val 16667"/>
            </a:avLst>
          </a:prstGeom>
          <a:solidFill>
            <a:srgbClr val="FFF1B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tlCol="0" anchor="ctr" anchorCtr="0"/>
          <a:lstStyle/>
          <a:p>
            <a:pPr algn="ctr"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Times New Roman" charset="0"/>
                <a:ea typeface="Times New Roman" charset="0"/>
                <a:cs typeface="Times New Roman" charset="0"/>
              </a:rPr>
              <a:t>dangerous code</a:t>
            </a:r>
          </a:p>
        </p:txBody>
      </p:sp>
    </p:spTree>
    <p:extLst>
      <p:ext uri="{BB962C8B-B14F-4D97-AF65-F5344CB8AC3E}">
        <p14:creationId xmlns:p14="http://schemas.microsoft.com/office/powerpoint/2010/main" val="264086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arrays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50121" y="1003135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Text Box 8">
            <a:extLst>
              <a:ext uri="{FF2B5EF4-FFF2-40B4-BE49-F238E27FC236}">
                <a16:creationId xmlns:a16="http://schemas.microsoft.com/office/drawing/2014/main" id="{E12C62FF-4506-C646-BCC7-34C10864572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740188" y="106350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Text Box 10">
            <a:extLst>
              <a:ext uri="{FF2B5EF4-FFF2-40B4-BE49-F238E27FC236}">
                <a16:creationId xmlns:a16="http://schemas.microsoft.com/office/drawing/2014/main" id="{3D49AC31-7BE3-DD4D-AC78-05C627976F3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1" name="Text Box 12">
            <a:extLst>
              <a:ext uri="{FF2B5EF4-FFF2-40B4-BE49-F238E27FC236}">
                <a16:creationId xmlns:a16="http://schemas.microsoft.com/office/drawing/2014/main" id="{0371F910-70B4-F64F-9A16-911DC1BABCD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3" name="Rectangle 15">
            <a:extLst>
              <a:ext uri="{FF2B5EF4-FFF2-40B4-BE49-F238E27FC236}">
                <a16:creationId xmlns:a16="http://schemas.microsoft.com/office/drawing/2014/main" id="{C8E74086-4D8D-604C-8EF8-D2C366692F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07886" y="156459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4" name="Text Box 44">
            <a:extLst>
              <a:ext uri="{FF2B5EF4-FFF2-40B4-BE49-F238E27FC236}">
                <a16:creationId xmlns:a16="http://schemas.microsoft.com/office/drawing/2014/main" id="{30A8AF31-B901-0240-9BED-57150E6B3FB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18811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5" name="Text Box 46">
            <a:extLst>
              <a:ext uri="{FF2B5EF4-FFF2-40B4-BE49-F238E27FC236}">
                <a16:creationId xmlns:a16="http://schemas.microsoft.com/office/drawing/2014/main" id="{DE63D7AC-ED1D-1641-A443-94471C6A75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50" y="250244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8A74334A-62AC-E24B-AECF-DDAFFD305D2E}"/>
              </a:ext>
            </a:extLst>
          </p:cNvPr>
          <p:cNvSpPr/>
          <p:nvPr/>
        </p:nvSpPr>
        <p:spPr bwMode="auto">
          <a:xfrm>
            <a:off x="7137734" y="250740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1 2 3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0C5D41F3-8050-0E4A-BA59-F1908071B40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18821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2" name="Text Box 46">
            <a:extLst>
              <a:ext uri="{FF2B5EF4-FFF2-40B4-BE49-F238E27FC236}">
                <a16:creationId xmlns:a16="http://schemas.microsoft.com/office/drawing/2014/main" id="{871CC145-FED3-334E-A820-A0BE382EDA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2816373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43" name="Text Box 56">
            <a:extLst>
              <a:ext uri="{FF2B5EF4-FFF2-40B4-BE49-F238E27FC236}">
                <a16:creationId xmlns:a16="http://schemas.microsoft.com/office/drawing/2014/main" id="{461367AA-167E-894E-A8F8-46F640B1D0D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954149" y="3130698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C0DA5A68-7436-EE44-8673-46D238B2056E}"/>
              </a:ext>
            </a:extLst>
          </p:cNvPr>
          <p:cNvCxnSpPr>
            <a:cxnSpLocks/>
          </p:cNvCxnSpPr>
          <p:nvPr/>
        </p:nvCxnSpPr>
        <p:spPr bwMode="auto">
          <a:xfrm>
            <a:off x="6505845" y="265960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888EDF41-E00A-1141-AC44-2939A086CA6A}"/>
              </a:ext>
            </a:extLst>
          </p:cNvPr>
          <p:cNvCxnSpPr>
            <a:cxnSpLocks/>
          </p:cNvCxnSpPr>
          <p:nvPr/>
        </p:nvCxnSpPr>
        <p:spPr bwMode="auto">
          <a:xfrm>
            <a:off x="6505845" y="3010523"/>
            <a:ext cx="631889" cy="120569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6" name="Text Box 11">
            <a:extLst>
              <a:ext uri="{FF2B5EF4-FFF2-40B4-BE49-F238E27FC236}">
                <a16:creationId xmlns:a16="http://schemas.microsoft.com/office/drawing/2014/main" id="{4E7022A5-24E2-4842-BCE6-EF87501C46D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1881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47" name="Text Box 13">
            <a:extLst>
              <a:ext uri="{FF2B5EF4-FFF2-40B4-BE49-F238E27FC236}">
                <a16:creationId xmlns:a16="http://schemas.microsoft.com/office/drawing/2014/main" id="{05E26A98-DFDA-A14E-B66B-BA455B2D526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3550" y="249291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a</a:t>
            </a:r>
          </a:p>
        </p:txBody>
      </p:sp>
      <p:sp>
        <p:nvSpPr>
          <p:cNvPr id="48" name="Text Box 13">
            <a:extLst>
              <a:ext uri="{FF2B5EF4-FFF2-40B4-BE49-F238E27FC236}">
                <a16:creationId xmlns:a16="http://schemas.microsoft.com/office/drawing/2014/main" id="{13191418-3E3B-5340-ACDA-F5E3449B8B6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966343" y="281676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b</a:t>
            </a:r>
          </a:p>
        </p:txBody>
      </p:sp>
      <p:sp>
        <p:nvSpPr>
          <p:cNvPr id="27" name="Rectangle 6">
            <a:extLst>
              <a:ext uri="{FF2B5EF4-FFF2-40B4-BE49-F238E27FC236}">
                <a16:creationId xmlns:a16="http://schemas.microsoft.com/office/drawing/2014/main" id="{98A7F6C3-869D-F54F-A770-E6AB173C2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1564599"/>
            <a:ext cx="3836430" cy="336458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a = {1, 2, 3};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a = reverse(a);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int[] b = a;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b[1] = 8;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System.out.println(a[1]); </a:t>
            </a:r>
            <a:r>
              <a:rPr lang="en-US" sz="1200" dirty="0">
                <a:solidFill>
                  <a:srgbClr val="3F7F5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8 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Returns the elements of arr, reversed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public static int[] reverse(int[] arr) {</a:t>
            </a:r>
          </a:p>
          <a:p>
            <a:r>
              <a:rPr lang="en-US" sz="1200" dirty="0">
                <a:latin typeface="Menlo" panose="020B0609030804020204" pitchFamily="49" charset="0"/>
              </a:rPr>
              <a:t>   </a:t>
            </a:r>
            <a:r>
              <a:rPr 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// Code omitted</a:t>
            </a:r>
          </a:p>
          <a:p>
            <a:r>
              <a:rPr lang="en-IL" sz="1200"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endParaRPr lang="en-IL" sz="1200">
              <a:solidFill>
                <a:srgbClr val="000000"/>
              </a:solidFill>
              <a:latin typeface="Menlo" panose="020B0609030804020204" pitchFamily="49" charset="0"/>
            </a:endParaRP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C0BC66C-76BB-FC45-BEE1-A7C1DBD9EB59}"/>
              </a:ext>
            </a:extLst>
          </p:cNvPr>
          <p:cNvSpPr/>
          <p:nvPr/>
        </p:nvSpPr>
        <p:spPr bwMode="auto">
          <a:xfrm>
            <a:off x="7137734" y="2973929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3 8 1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29" name="Rectangle 15">
            <a:extLst>
              <a:ext uri="{FF2B5EF4-FFF2-40B4-BE49-F238E27FC236}">
                <a16:creationId xmlns:a16="http://schemas.microsoft.com/office/drawing/2014/main" id="{22D61250-09D6-EA4F-A791-D5E145E9C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5571" y="5049102"/>
            <a:ext cx="8263113" cy="149078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>
              <a:spcBef>
                <a:spcPts val="1200"/>
              </a:spcBef>
              <a:buClr>
                <a:schemeClr val="tx1"/>
              </a:buClr>
              <a:buSzPct val="100000"/>
            </a:pPr>
            <a:r>
              <a:rPr lang="en-US" b="0" u="sng" dirty="0">
                <a:latin typeface="Times New Roman"/>
                <a:cs typeface="Times New Roman"/>
              </a:rPr>
              <a:t>Recap</a:t>
            </a:r>
          </a:p>
          <a:p>
            <a:pPr>
              <a:spcBef>
                <a:spcPts val="600"/>
              </a:spcBef>
              <a:buClr>
                <a:schemeClr val="tx1"/>
              </a:buClr>
              <a:buSzPct val="100000"/>
            </a:pPr>
            <a:r>
              <a:rPr lang="en-US" sz="1600" b="0" dirty="0">
                <a:latin typeface="Times New Roman"/>
                <a:cs typeface="Times New Roman"/>
              </a:rPr>
              <a:t>String variables and array variables are </a:t>
            </a:r>
            <a:r>
              <a:rPr lang="en-US" sz="1600" b="0" i="1" dirty="0">
                <a:latin typeface="Times New Roman"/>
                <a:cs typeface="Times New Roman"/>
              </a:rPr>
              <a:t>references </a:t>
            </a:r>
            <a:r>
              <a:rPr lang="en-US" sz="1600" b="0" dirty="0">
                <a:latin typeface="Times New Roman"/>
                <a:cs typeface="Times New Roman"/>
              </a:rPr>
              <a:t>(contain addresses)</a:t>
            </a:r>
            <a:endParaRPr lang="en-US" sz="1600" dirty="0">
              <a:latin typeface="Times New Roman"/>
              <a:cs typeface="Times New Roman"/>
            </a:endParaRP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Times New Roman"/>
              </a:rPr>
              <a:t>Arrays: Changes to the array elements remain “in place” (within the same memory block)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/>
                <a:cs typeface="Times New Roman"/>
              </a:rPr>
              <a:t>String: Changes to the string result in creating a new string (a new memory block).</a:t>
            </a:r>
          </a:p>
        </p:txBody>
      </p:sp>
    </p:spTree>
    <p:extLst>
      <p:ext uri="{BB962C8B-B14F-4D97-AF65-F5344CB8AC3E}">
        <p14:creationId xmlns:p14="http://schemas.microsoft.com/office/powerpoint/2010/main" val="7593226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2" descr="OPENO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0" name="Rectangle 5"/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defRPr/>
            </a:pPr>
            <a:r>
              <a:rPr lang="en-US" sz="1400" dirty="0"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defRPr/>
            </a:pPr>
            <a:r>
              <a:rPr lang="en-US" sz="1400" dirty="0">
                <a:latin typeface="Times New Roman"/>
                <a:cs typeface="Times New Roman"/>
              </a:rPr>
              <a:t>Shimon Schocken</a:t>
            </a:r>
          </a:p>
          <a:p>
            <a:pPr algn="l">
              <a:defRPr/>
            </a:pPr>
            <a:r>
              <a:rPr lang="en-US" sz="1400" dirty="0">
                <a:latin typeface="Times New Roman"/>
                <a:cs typeface="Times New Roman"/>
              </a:rPr>
              <a:t>IDC Herzliya</a:t>
            </a:r>
          </a:p>
        </p:txBody>
      </p:sp>
      <p:sp>
        <p:nvSpPr>
          <p:cNvPr id="70661" name="Rectangle 7"/>
          <p:cNvSpPr>
            <a:spLocks noChangeArrowheads="1"/>
          </p:cNvSpPr>
          <p:nvPr/>
        </p:nvSpPr>
        <p:spPr bwMode="auto">
          <a:xfrm>
            <a:off x="1447800" y="1752600"/>
            <a:ext cx="61722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solidFill>
                  <a:srgbClr val="737373"/>
                </a:solidFill>
                <a:latin typeface="Times New Roman"/>
                <a:cs typeface="Times New Roman"/>
              </a:rPr>
              <a:t>Lecture 4-2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4169" y="2177909"/>
            <a:ext cx="5573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800" dirty="0">
                <a:latin typeface="Times New Roman"/>
                <a:cs typeface="Times New Roman"/>
              </a:rPr>
              <a:t>Arrays, Part III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341237" y="4868329"/>
            <a:ext cx="4219524" cy="383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latin typeface="Times New Roman"/>
                <a:cs typeface="Times New Roman"/>
              </a:rPr>
              <a:t>Arrays in action: Application examples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7343" y="2965065"/>
            <a:ext cx="1628062" cy="158549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t="8159" b="14739"/>
          <a:stretch/>
        </p:blipFill>
        <p:spPr>
          <a:xfrm>
            <a:off x="3716215" y="2958226"/>
            <a:ext cx="1266093" cy="15923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3224" t="5509" r="7144"/>
          <a:stretch/>
        </p:blipFill>
        <p:spPr>
          <a:xfrm>
            <a:off x="5452015" y="2965475"/>
            <a:ext cx="2254688" cy="1585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757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example: Coupon collector problem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704457" y="2949887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5047383" y="1680387"/>
            <a:ext cx="3911421" cy="15143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/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Example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182563" indent="-182563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There are 100 different baseball cards.</a:t>
            </a:r>
          </a:p>
          <a:p>
            <a:pPr marL="182563" indent="-182563">
              <a:lnSpc>
                <a:spcPct val="100000"/>
              </a:lnSpc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Each cereal box contains one card.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How many cereal boxes do you have to buy until you collect all 100 cards?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9593" y="1680387"/>
            <a:ext cx="1795556" cy="1748613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4280" y="868223"/>
            <a:ext cx="2080293" cy="2989941"/>
          </a:xfrm>
          <a:prstGeom prst="rect">
            <a:avLst/>
          </a:prstGeom>
        </p:spPr>
      </p:pic>
      <p:sp>
        <p:nvSpPr>
          <p:cNvPr id="2" name="Rectangle 3">
            <a:extLst>
              <a:ext uri="{FF2B5EF4-FFF2-40B4-BE49-F238E27FC236}">
                <a16:creationId xmlns:a16="http://schemas.microsoft.com/office/drawing/2014/main" id="{5A88D06B-1A0E-6DDF-208D-8FE110474B8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404" y="4645275"/>
            <a:ext cx="4765060" cy="9240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200"/>
              </a:spcBef>
            </a:pPr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Coupon collector problem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How many times do you have to draw random integers between 0 and </a:t>
            </a:r>
            <a:r>
              <a:rPr kumimoji="0"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N</a:t>
            </a: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-1 until every</a:t>
            </a:r>
            <a:r>
              <a:rPr kumimoji="0"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integer has been drawn at least once?</a:t>
            </a:r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FFE803C-87D4-AE73-F6E3-EA605D0EEB13}"/>
              </a:ext>
            </a:extLst>
          </p:cNvPr>
          <p:cNvGrpSpPr/>
          <p:nvPr/>
        </p:nvGrpSpPr>
        <p:grpSpPr>
          <a:xfrm>
            <a:off x="5634075" y="3753228"/>
            <a:ext cx="2719333" cy="2243698"/>
            <a:chOff x="5634075" y="3753228"/>
            <a:chExt cx="2719333" cy="224369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1C42B070-C5DB-36D9-4E24-A7345285AB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4075" y="4169189"/>
              <a:ext cx="2719333" cy="182773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82880" tIns="187200" rIns="182880" bIns="0" anchor="t" anchorCtr="0">
              <a:prstTxWarp prst="textNoShape">
                <a:avLst/>
              </a:prstTxWarp>
              <a:no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587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538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580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4B1A58CE-E65C-315F-0AAF-04572A70147F}"/>
                </a:ext>
              </a:extLst>
            </p:cNvPr>
            <p:cNvSpPr/>
            <p:nvPr/>
          </p:nvSpPr>
          <p:spPr bwMode="auto">
            <a:xfrm>
              <a:off x="7713476" y="3753228"/>
              <a:ext cx="339418" cy="300942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N</a:t>
              </a:r>
            </a:p>
          </p:txBody>
        </p:sp>
        <p:cxnSp>
          <p:nvCxnSpPr>
            <p:cNvPr id="12" name="Straight Arrow Connector 11">
              <a:extLst>
                <a:ext uri="{FF2B5EF4-FFF2-40B4-BE49-F238E27FC236}">
                  <a16:creationId xmlns:a16="http://schemas.microsoft.com/office/drawing/2014/main" id="{36541AA1-B047-CA5E-C957-3BEF162D2504}"/>
                </a:ext>
              </a:extLst>
            </p:cNvPr>
            <p:cNvCxnSpPr>
              <a:cxnSpLocks/>
              <a:stCxn id="10" idx="2"/>
            </p:cNvCxnSpPr>
            <p:nvPr/>
          </p:nvCxnSpPr>
          <p:spPr bwMode="auto">
            <a:xfrm>
              <a:off x="7883185" y="4054170"/>
              <a:ext cx="0" cy="309792"/>
            </a:xfrm>
            <a:prstGeom prst="straightConnector1">
              <a:avLst/>
            </a:prstGeom>
            <a:solidFill>
              <a:schemeClr val="tx2"/>
            </a:solidFill>
            <a:ln w="1905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821351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 problem</a:t>
            </a:r>
          </a:p>
        </p:txBody>
      </p:sp>
      <p:sp>
        <p:nvSpPr>
          <p:cNvPr id="2" name="Rectangle 3">
            <a:extLst>
              <a:ext uri="{FF2B5EF4-FFF2-40B4-BE49-F238E27FC236}">
                <a16:creationId xmlns:a16="http://schemas.microsoft.com/office/drawing/2014/main" id="{83AD89BD-EA6F-1C30-852F-7FF506171D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403" y="864239"/>
            <a:ext cx="5573073" cy="378103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u="sng" dirty="0">
                <a:solidFill>
                  <a:srgbClr val="000000"/>
                </a:solidFill>
                <a:latin typeface="Times New Roman"/>
                <a:cs typeface="Times New Roman"/>
              </a:rPr>
              <a:t>Algorithm</a:t>
            </a:r>
            <a:endParaRPr kumimoji="0" lang="en-US" sz="14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found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= boolean array[0, ..., N-1]   </a:t>
            </a:r>
            <a:r>
              <a:rPr kumimoji="0" lang="en-US" sz="1400" dirty="0">
                <a:solidFill>
                  <a:srgbClr val="006600"/>
                </a:solidFill>
                <a:latin typeface="Times New Roman"/>
                <a:cs typeface="Times New Roman"/>
              </a:rPr>
              <a:t>// all false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= 0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nDistinct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= 0  </a:t>
            </a:r>
            <a:r>
              <a:rPr kumimoji="0" lang="en-US" sz="1400" dirty="0">
                <a:solidFill>
                  <a:srgbClr val="006600"/>
                </a:solidFill>
                <a:latin typeface="Times New Roman"/>
                <a:cs typeface="Times New Roman"/>
              </a:rPr>
              <a:t>// Counts how many distinct values where drawn so far</a:t>
            </a:r>
            <a:endParaRPr kumimoji="0" lang="en-US" sz="14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while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nDistinct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&lt; N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     draw a random int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from 0 to N-1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i="1" dirty="0">
                <a:solidFill>
                  <a:srgbClr val="000000"/>
                </a:solidFill>
                <a:latin typeface="Times New Roman"/>
                <a:cs typeface="Times New Roman"/>
              </a:rPr>
              <a:t>     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count++</a:t>
            </a:r>
            <a:endParaRPr kumimoji="0"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     if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found[r]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is false: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            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found[r]</a:t>
            </a: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= </a:t>
            </a:r>
            <a:r>
              <a:rPr kumimoji="0" lang="en-US" sz="1400" i="1" dirty="0">
                <a:solidFill>
                  <a:srgbClr val="000000"/>
                </a:solidFill>
                <a:latin typeface="Times New Roman"/>
                <a:cs typeface="Times New Roman"/>
              </a:rPr>
              <a:t>true</a:t>
            </a: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             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nDistinct++</a:t>
            </a:r>
            <a:endParaRPr kumimoji="0"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return </a:t>
            </a:r>
            <a:r>
              <a:rPr kumimoji="0"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count</a:t>
            </a:r>
            <a:endParaRPr kumimoji="0" lang="en-US" sz="14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sz="1400" dirty="0">
                <a:solidFill>
                  <a:srgbClr val="006600"/>
                </a:solidFill>
                <a:latin typeface="Times New Roman"/>
                <a:cs typeface="Times New Roman"/>
              </a:rPr>
              <a:t>// And hope that the loop will terminate…</a:t>
            </a:r>
          </a:p>
          <a:p>
            <a:pPr marL="0" indent="0">
              <a:lnSpc>
                <a:spcPts val="2360"/>
              </a:lnSpc>
              <a:spcBef>
                <a:spcPts val="600"/>
              </a:spcBef>
            </a:pPr>
            <a:r>
              <a:rPr kumimoji="0"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    </a:t>
            </a:r>
          </a:p>
          <a:p>
            <a:pPr marL="0" indent="0">
              <a:lnSpc>
                <a:spcPts val="2360"/>
              </a:lnSpc>
              <a:spcBef>
                <a:spcPts val="1200"/>
              </a:spcBef>
            </a:pPr>
            <a:endParaRPr kumimoji="0" 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ts val="2360"/>
              </a:lnSpc>
              <a:spcBef>
                <a:spcPts val="1200"/>
              </a:spcBef>
            </a:pPr>
            <a:endParaRPr kumimoji="0" lang="en-US" sz="1600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ACD95A4-C5D8-9974-59ED-1647E1E48DA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0404" y="4645275"/>
            <a:ext cx="4765060" cy="9240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200"/>
              </a:spcBef>
            </a:pPr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Coupon collector problem</a:t>
            </a: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How many times do you have to draw random integers between 0 and </a:t>
            </a:r>
            <a:r>
              <a:rPr kumimoji="0"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N</a:t>
            </a: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-1 until every</a:t>
            </a:r>
            <a:r>
              <a:rPr kumimoji="0"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 </a:t>
            </a:r>
            <a:r>
              <a:rPr kumimoji="0" lang="en-US" dirty="0">
                <a:solidFill>
                  <a:schemeClr val="tx1"/>
                </a:solidFill>
                <a:latin typeface="Times New Roman"/>
                <a:cs typeface="Times New Roman"/>
              </a:rPr>
              <a:t>integer has been drawn at least once?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0A2F6F80-ADBE-2D68-CE65-E8FD14366416}"/>
              </a:ext>
            </a:extLst>
          </p:cNvPr>
          <p:cNvGrpSpPr/>
          <p:nvPr/>
        </p:nvGrpSpPr>
        <p:grpSpPr>
          <a:xfrm>
            <a:off x="5634075" y="3753228"/>
            <a:ext cx="2719333" cy="2243698"/>
            <a:chOff x="5634075" y="3753228"/>
            <a:chExt cx="2719333" cy="2243698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ED1C9C1-552A-ED3E-374C-59A6D18FCB5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4075" y="4169189"/>
              <a:ext cx="2719333" cy="182773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82880" tIns="187200" rIns="182880" bIns="0" anchor="t" anchorCtr="0">
              <a:prstTxWarp prst="textNoShape">
                <a:avLst/>
              </a:prstTxWarp>
              <a:no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587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538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580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23FF1417-615B-D556-FA6D-CE7F6B003F2F}"/>
                </a:ext>
              </a:extLst>
            </p:cNvPr>
            <p:cNvSpPr/>
            <p:nvPr/>
          </p:nvSpPr>
          <p:spPr bwMode="auto">
            <a:xfrm>
              <a:off x="7713476" y="3753228"/>
              <a:ext cx="339418" cy="300942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N</a:t>
              </a:r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DC3C7694-1B5C-D2C8-9418-76A0FDDB63CD}"/>
                </a:ext>
              </a:extLst>
            </p:cNvPr>
            <p:cNvCxnSpPr>
              <a:cxnSpLocks/>
              <a:stCxn id="12" idx="2"/>
            </p:cNvCxnSpPr>
            <p:nvPr/>
          </p:nvCxnSpPr>
          <p:spPr bwMode="auto">
            <a:xfrm>
              <a:off x="7883185" y="4054170"/>
              <a:ext cx="0" cy="309792"/>
            </a:xfrm>
            <a:prstGeom prst="straightConnector1">
              <a:avLst/>
            </a:prstGeom>
            <a:solidFill>
              <a:schemeClr val="tx2"/>
            </a:solidFill>
            <a:ln w="1905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42936806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 problem: implementation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593916" y="721566"/>
            <a:ext cx="6244206" cy="590783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82880" tIns="93600" rIns="182880" bIns="0" anchor="t" anchorCtr="0">
            <a:prstTxWarp prst="textNoShape">
              <a:avLst/>
            </a:prstTxWarp>
            <a:noAutofit/>
          </a:bodyPr>
          <a:lstStyle/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Computes </a:t>
            </a:r>
            <a:r>
              <a:rPr kumimoji="0" lang="en-US" sz="1200" dirty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How many times you have to draw random integers between</a:t>
            </a:r>
          </a:p>
          <a:p>
            <a:pPr>
              <a:spcBef>
                <a:spcPts val="300"/>
              </a:spcBef>
            </a:pPr>
            <a:r>
              <a:rPr kumimoji="0" lang="en-US" sz="1200" dirty="0">
                <a:solidFill>
                  <a:srgbClr val="0066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0 and N-1 until all integers 0,1,2 ,…, N-1 have been drawn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</a:t>
            </a:r>
            <a:r>
              <a:rPr lang="en-US" sz="1200">
                <a:latin typeface="Consolas"/>
                <a:ea typeface="Consolas"/>
                <a:cs typeface="Consolas"/>
              </a:rPr>
              <a:t>CouponCollector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public static void main(String[] args) {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int N = Integer.</a:t>
            </a:r>
            <a:r>
              <a:rPr lang="en-US" sz="1200" i="1" dirty="0">
                <a:latin typeface="Consolas"/>
                <a:ea typeface="Consolas"/>
                <a:cs typeface="Consolas"/>
              </a:rPr>
              <a:t>parseInt</a:t>
            </a:r>
            <a:r>
              <a:rPr lang="en-US" sz="1200" dirty="0">
                <a:latin typeface="Consolas"/>
                <a:ea typeface="Consolas"/>
                <a:cs typeface="Consolas"/>
              </a:rPr>
              <a:t>(args[0]);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int count = 0;     </a:t>
            </a: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number of values drawn so far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int nDistinct = 0; </a:t>
            </a: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number of distinct values drawn so far</a:t>
            </a:r>
          </a:p>
          <a:p>
            <a:pPr>
              <a:spcBef>
                <a:spcPts val="3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boolean[] found = new boolean[N];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Monaco"/>
                <a:cs typeface="Consolas"/>
              </a:rPr>
              <a:t>for (int i = 0; i &lt; N; i++) found[i] = false;</a:t>
            </a:r>
            <a:endParaRPr lang="en-US" sz="1200" dirty="0"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Runs the simulation (note: this loop may never terminate)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while (nDistinct &lt; N) {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   </a:t>
            </a: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Draws a random integer between 0 and N-1, and updates the relevant counters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int val = (int) (Math.random() * N);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count++;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if (found[val] == false) {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 found[val] = true;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 nDistinct++;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}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}</a:t>
            </a:r>
          </a:p>
          <a:p>
            <a:pPr>
              <a:spcBef>
                <a:spcPts val="300"/>
              </a:spcBef>
            </a:pPr>
            <a:endParaRPr lang="en-US" sz="1200" dirty="0"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All the numbers between 0 and N-1 have been collected!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System.</a:t>
            </a:r>
            <a:r>
              <a:rPr lang="en-US" sz="1200" i="1" dirty="0">
                <a:latin typeface="Consolas"/>
                <a:ea typeface="Consolas"/>
                <a:cs typeface="Consolas"/>
              </a:rPr>
              <a:t>out</a:t>
            </a:r>
            <a:r>
              <a:rPr lang="en-US" sz="1200" dirty="0">
                <a:latin typeface="Consolas"/>
                <a:ea typeface="Consolas"/>
                <a:cs typeface="Consolas"/>
              </a:rPr>
              <a:t>.println(count);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}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  <a:endParaRPr lang="en-US" sz="1200" dirty="0">
              <a:latin typeface="Consolas"/>
              <a:cs typeface="Consolas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0CAA69E0-A683-070B-45A0-055D6881C89E}"/>
              </a:ext>
            </a:extLst>
          </p:cNvPr>
          <p:cNvGrpSpPr/>
          <p:nvPr/>
        </p:nvGrpSpPr>
        <p:grpSpPr>
          <a:xfrm>
            <a:off x="5634075" y="3753228"/>
            <a:ext cx="2719333" cy="2243698"/>
            <a:chOff x="5634075" y="3753228"/>
            <a:chExt cx="2719333" cy="2243698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D10AE0B8-1DD5-BC5D-ECCA-DB8A296FA7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34075" y="4169189"/>
              <a:ext cx="2719333" cy="182773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82880" tIns="187200" rIns="182880" bIns="0" anchor="t" anchorCtr="0">
              <a:prstTxWarp prst="textNoShape">
                <a:avLst/>
              </a:prstTxWarp>
              <a:noAutofit/>
            </a:bodyPr>
            <a:lstStyle/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587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538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</a:t>
              </a:r>
              <a:r>
                <a:rPr lang="en-US" sz="1200" b="1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CouponCollector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 100</a:t>
              </a:r>
            </a:p>
            <a:p>
              <a:r>
                <a:rPr lang="en-US" sz="12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580</a:t>
              </a:r>
            </a:p>
            <a:p>
              <a:endParaRPr lang="en-US" sz="12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B7ACBA2B-9B08-AE24-02BC-457D4E9843AB}"/>
                </a:ext>
              </a:extLst>
            </p:cNvPr>
            <p:cNvSpPr/>
            <p:nvPr/>
          </p:nvSpPr>
          <p:spPr bwMode="auto">
            <a:xfrm>
              <a:off x="7713476" y="3753228"/>
              <a:ext cx="339418" cy="300942"/>
            </a:xfrm>
            <a:prstGeom prst="roundRect">
              <a:avLst/>
            </a:prstGeom>
            <a:solidFill>
              <a:schemeClr val="bg1"/>
            </a:solidFill>
            <a:ln w="95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N</a:t>
              </a:r>
            </a:p>
          </p:txBody>
        </p: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41F54623-9AF7-D4DF-43E7-EE8A11D75590}"/>
                </a:ext>
              </a:extLst>
            </p:cNvPr>
            <p:cNvCxnSpPr>
              <a:cxnSpLocks/>
              <a:stCxn id="10" idx="2"/>
            </p:cNvCxnSpPr>
            <p:nvPr/>
          </p:nvCxnSpPr>
          <p:spPr bwMode="auto">
            <a:xfrm>
              <a:off x="7883185" y="4054170"/>
              <a:ext cx="0" cy="309792"/>
            </a:xfrm>
            <a:prstGeom prst="straightConnector1">
              <a:avLst/>
            </a:prstGeom>
            <a:solidFill>
              <a:schemeClr val="tx2"/>
            </a:solidFill>
            <a:ln w="19050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triangle" w="lg" len="lg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95099512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collector: Experiment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48754" y="3185921"/>
            <a:ext cx="4365276" cy="292384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93600" rIns="0" bIns="0" anchor="t" anchorCtr="0">
            <a:prstTxWarp prst="textNoShape">
              <a:avLst/>
            </a:prstTxWarp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5.1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4.0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endParaRPr lang="en-US" sz="1000" dirty="0">
              <a:latin typeface="Consolas"/>
              <a:cs typeface="Consolas"/>
            </a:endParaRP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1A41335A-B289-AC1A-8582-F3910E577A5E}"/>
              </a:ext>
            </a:extLst>
          </p:cNvPr>
          <p:cNvSpPr/>
          <p:nvPr/>
        </p:nvSpPr>
        <p:spPr bwMode="auto">
          <a:xfrm>
            <a:off x="5754048" y="2566594"/>
            <a:ext cx="339418" cy="30094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40A2AC7A-6254-EDE5-AD04-7D471FC5371C}"/>
              </a:ext>
            </a:extLst>
          </p:cNvPr>
          <p:cNvCxnSpPr>
            <a:cxnSpLocks/>
            <a:stCxn id="10" idx="2"/>
          </p:cNvCxnSpPr>
          <p:nvPr/>
        </p:nvCxnSpPr>
        <p:spPr bwMode="auto">
          <a:xfrm>
            <a:off x="5923757" y="2867536"/>
            <a:ext cx="235155" cy="422202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FBDBA34C-148F-1FAF-DD6D-9542097F784A}"/>
              </a:ext>
            </a:extLst>
          </p:cNvPr>
          <p:cNvSpPr/>
          <p:nvPr/>
        </p:nvSpPr>
        <p:spPr bwMode="auto">
          <a:xfrm>
            <a:off x="6253460" y="2562983"/>
            <a:ext cx="1573826" cy="30094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T: number of trials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E0E70CF0-8AF1-18BF-FA8B-E575F0C7E2E5}"/>
              </a:ext>
            </a:extLst>
          </p:cNvPr>
          <p:cNvCxnSpPr>
            <a:cxnSpLocks/>
            <a:stCxn id="12" idx="2"/>
          </p:cNvCxnSpPr>
          <p:nvPr/>
        </p:nvCxnSpPr>
        <p:spPr bwMode="auto">
          <a:xfrm flipH="1">
            <a:off x="6409845" y="2863925"/>
            <a:ext cx="630528" cy="425813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</p:spTree>
    <p:extLst>
      <p:ext uri="{BB962C8B-B14F-4D97-AF65-F5344CB8AC3E}">
        <p14:creationId xmlns:p14="http://schemas.microsoft.com/office/powerpoint/2010/main" val="3838663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collector: Experiment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48754" y="3185921"/>
            <a:ext cx="4365276" cy="292384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93600" rIns="0" bIns="0" anchor="t" anchorCtr="0">
            <a:prstTxWarp prst="textNoShape">
              <a:avLst/>
            </a:prstTxWarp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5.1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4.0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2.998388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3.002255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2.997449</a:t>
            </a:r>
          </a:p>
          <a:p>
            <a:endParaRPr lang="en-US" sz="1000" dirty="0">
              <a:latin typeface="Consolas"/>
              <a:cs typeface="Consolas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0816255E-202B-EC71-12A4-93C8EED249E0}"/>
              </a:ext>
            </a:extLst>
          </p:cNvPr>
          <p:cNvSpPr/>
          <p:nvPr/>
        </p:nvSpPr>
        <p:spPr bwMode="auto">
          <a:xfrm>
            <a:off x="5754048" y="2566594"/>
            <a:ext cx="339418" cy="30094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359A575-B44B-E1B8-B6DD-26211013387C}"/>
              </a:ext>
            </a:extLst>
          </p:cNvPr>
          <p:cNvCxnSpPr>
            <a:cxnSpLocks/>
            <a:stCxn id="3" idx="2"/>
          </p:cNvCxnSpPr>
          <p:nvPr/>
        </p:nvCxnSpPr>
        <p:spPr bwMode="auto">
          <a:xfrm>
            <a:off x="5923757" y="2867536"/>
            <a:ext cx="235155" cy="422202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8C5FEA9-103A-BE5B-5D8B-8744CB92674C}"/>
              </a:ext>
            </a:extLst>
          </p:cNvPr>
          <p:cNvSpPr/>
          <p:nvPr/>
        </p:nvSpPr>
        <p:spPr bwMode="auto">
          <a:xfrm>
            <a:off x="6253460" y="2562983"/>
            <a:ext cx="1573826" cy="300942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T: number of trials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9AC3C48D-1A09-F091-E2E3-C84D38460AB7}"/>
              </a:ext>
            </a:extLst>
          </p:cNvPr>
          <p:cNvCxnSpPr>
            <a:cxnSpLocks/>
            <a:stCxn id="6" idx="2"/>
          </p:cNvCxnSpPr>
          <p:nvPr/>
        </p:nvCxnSpPr>
        <p:spPr bwMode="auto">
          <a:xfrm flipH="1">
            <a:off x="6409845" y="2863925"/>
            <a:ext cx="630528" cy="425813"/>
          </a:xfrm>
          <a:prstGeom prst="straightConnector1">
            <a:avLst/>
          </a:prstGeom>
          <a:solidFill>
            <a:schemeClr val="tx2"/>
          </a:solidFill>
          <a:ln w="19050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triangle" w="lg" len="lg"/>
          </a:ln>
          <a:effectLst/>
        </p:spPr>
      </p:cxnSp>
      <p:grpSp>
        <p:nvGrpSpPr>
          <p:cNvPr id="13" name="Group 12">
            <a:extLst>
              <a:ext uri="{FF2B5EF4-FFF2-40B4-BE49-F238E27FC236}">
                <a16:creationId xmlns:a16="http://schemas.microsoft.com/office/drawing/2014/main" id="{D7D85150-39CA-3FB1-AE83-C7883EE059D5}"/>
              </a:ext>
            </a:extLst>
          </p:cNvPr>
          <p:cNvGrpSpPr/>
          <p:nvPr/>
        </p:nvGrpSpPr>
        <p:grpSpPr>
          <a:xfrm>
            <a:off x="2988795" y="3289738"/>
            <a:ext cx="5761665" cy="3261196"/>
            <a:chOff x="2988795" y="3289738"/>
            <a:chExt cx="5761665" cy="3261196"/>
          </a:xfrm>
        </p:grpSpPr>
        <p:sp>
          <p:nvSpPr>
            <p:cNvPr id="2" name="Rounded Rectangular Callout 1">
              <a:extLst>
                <a:ext uri="{FF2B5EF4-FFF2-40B4-BE49-F238E27FC236}">
                  <a16:creationId xmlns:a16="http://schemas.microsoft.com/office/drawing/2014/main" id="{CB7A86A7-09C5-BA3F-2E62-4E39A576BEA7}"/>
                </a:ext>
              </a:extLst>
            </p:cNvPr>
            <p:cNvSpPr/>
            <p:nvPr/>
          </p:nvSpPr>
          <p:spPr>
            <a:xfrm>
              <a:off x="4512664" y="6213581"/>
              <a:ext cx="4199225" cy="337353"/>
            </a:xfrm>
            <a:prstGeom prst="wedgeRoundRectCallout">
              <a:avLst>
                <a:gd name="adj1" fmla="val 47785"/>
                <a:gd name="adj2" fmla="val -31072"/>
                <a:gd name="adj3" fmla="val 16667"/>
              </a:avLst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tIns="46800" rIns="0" rtlCol="0" anchor="ctr" anchorCtr="0"/>
            <a:lstStyle/>
            <a:p>
              <a:pPr algn="ctr">
                <a:spcBef>
                  <a:spcPts val="600"/>
                </a:spcBef>
              </a:pPr>
              <a:r>
                <a:rPr lang="en-US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Example of the “Law of Large Numbers”</a:t>
              </a:r>
            </a:p>
          </p:txBody>
        </p:sp>
        <p:sp>
          <p:nvSpPr>
            <p:cNvPr id="8" name="Rounded Rectangular Callout 7">
              <a:extLst>
                <a:ext uri="{FF2B5EF4-FFF2-40B4-BE49-F238E27FC236}">
                  <a16:creationId xmlns:a16="http://schemas.microsoft.com/office/drawing/2014/main" id="{5EBC28E6-064B-E278-6F4C-93513927E648}"/>
                </a:ext>
              </a:extLst>
            </p:cNvPr>
            <p:cNvSpPr/>
            <p:nvPr/>
          </p:nvSpPr>
          <p:spPr>
            <a:xfrm>
              <a:off x="2988795" y="3602621"/>
              <a:ext cx="1316988" cy="730882"/>
            </a:xfrm>
            <a:prstGeom prst="wedgeRoundRectCallout">
              <a:avLst>
                <a:gd name="adj1" fmla="val 47785"/>
                <a:gd name="adj2" fmla="val -31072"/>
                <a:gd name="adj3" fmla="val 16667"/>
              </a:avLst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tIns="46800" rIns="0" rtlCol="0" anchor="ctr" anchorCtr="0"/>
            <a:lstStyle/>
            <a:p>
              <a:pPr algn="ctr">
                <a:spcBef>
                  <a:spcPts val="600"/>
                </a:spcBef>
              </a:pPr>
              <a:r>
                <a:rPr lang="en-US" sz="16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 = 10,</a:t>
              </a:r>
            </a:p>
            <a:p>
              <a:pPr algn="ctr">
                <a:spcBef>
                  <a:spcPts val="600"/>
                </a:spcBef>
              </a:pPr>
              <a:r>
                <a:rPr lang="en-US" sz="16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high variance</a:t>
              </a:r>
            </a:p>
          </p:txBody>
        </p:sp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08679FD4-42B9-04B7-57D9-B480FE9D890C}"/>
                </a:ext>
              </a:extLst>
            </p:cNvPr>
            <p:cNvSpPr/>
            <p:nvPr/>
          </p:nvSpPr>
          <p:spPr>
            <a:xfrm>
              <a:off x="2988795" y="5051386"/>
              <a:ext cx="1316988" cy="730882"/>
            </a:xfrm>
            <a:prstGeom prst="wedgeRoundRectCallout">
              <a:avLst>
                <a:gd name="adj1" fmla="val 47785"/>
                <a:gd name="adj2" fmla="val -31072"/>
                <a:gd name="adj3" fmla="val 16667"/>
              </a:avLst>
            </a:prstGeom>
            <a:no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72000" tIns="46800" rIns="0" rtlCol="0" anchor="ctr" anchorCtr="0"/>
            <a:lstStyle/>
            <a:p>
              <a:pPr algn="ctr">
                <a:spcBef>
                  <a:spcPts val="600"/>
                </a:spcBef>
              </a:pPr>
              <a:r>
                <a:rPr lang="en-US" sz="16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N = 100000,</a:t>
              </a:r>
            </a:p>
            <a:p>
              <a:pPr algn="ctr">
                <a:spcBef>
                  <a:spcPts val="600"/>
                </a:spcBef>
              </a:pPr>
              <a:r>
                <a:rPr lang="en-US" sz="16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low variance</a:t>
              </a:r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8015D8E7-4720-DD0D-E078-A47F97980481}"/>
                </a:ext>
              </a:extLst>
            </p:cNvPr>
            <p:cNvSpPr/>
            <p:nvPr/>
          </p:nvSpPr>
          <p:spPr bwMode="auto">
            <a:xfrm>
              <a:off x="8032830" y="3289738"/>
              <a:ext cx="320578" cy="1305411"/>
            </a:xfrm>
            <a:prstGeom prst="roundRect">
              <a:avLst/>
            </a:prstGeom>
            <a:noFill/>
            <a:ln w="190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F86B996F-3372-6303-B722-6586A162C589}"/>
                </a:ext>
              </a:extLst>
            </p:cNvPr>
            <p:cNvSpPr/>
            <p:nvPr/>
          </p:nvSpPr>
          <p:spPr bwMode="auto">
            <a:xfrm>
              <a:off x="8032829" y="4766170"/>
              <a:ext cx="717631" cy="1305411"/>
            </a:xfrm>
            <a:prstGeom prst="roundRect">
              <a:avLst/>
            </a:prstGeom>
            <a:noFill/>
            <a:ln w="19050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737678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collector: Experiment</a:t>
            </a:r>
          </a:p>
        </p:txBody>
      </p:sp>
      <p:sp>
        <p:nvSpPr>
          <p:cNvPr id="10" name="Rectangle 4">
            <a:extLst>
              <a:ext uri="{FF2B5EF4-FFF2-40B4-BE49-F238E27FC236}">
                <a16:creationId xmlns:a16="http://schemas.microsoft.com/office/drawing/2014/main" id="{8171F6D3-4F7F-0645-8DA4-7D1807C791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9104" y="660738"/>
            <a:ext cx="6739882" cy="6043348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08000" rIns="0" bIns="0" anchor="t" anchorCtr="0">
            <a:prstTxWarp prst="textNoShape">
              <a:avLst/>
            </a:prstTxWarp>
            <a:noAutofit/>
          </a:bodyPr>
          <a:lstStyle/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931968"/>
                </a:solidFill>
                <a:latin typeface="Consolas"/>
                <a:ea typeface="Monaco"/>
                <a:cs typeface="Consolas"/>
              </a:rPr>
              <a:t>public</a:t>
            </a: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  <a:r>
              <a:rPr lang="en-US" sz="1000" dirty="0">
                <a:solidFill>
                  <a:srgbClr val="931968"/>
                </a:solidFill>
                <a:latin typeface="Consolas"/>
                <a:ea typeface="Monaco"/>
                <a:cs typeface="Consolas"/>
              </a:rPr>
              <a:t>class</a:t>
            </a: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CCExperiment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  <a:endParaRPr kumimoji="0" lang="en-US" sz="1000" dirty="0">
              <a:solidFill>
                <a:srgbClr val="0066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  <a:endParaRPr kumimoji="0" lang="en-US" sz="1000" dirty="0">
              <a:solidFill>
                <a:srgbClr val="0066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931968"/>
                </a:solidFill>
                <a:latin typeface="Consolas"/>
                <a:ea typeface="Monaco"/>
                <a:cs typeface="Consolas"/>
              </a:rPr>
              <a:t> </a:t>
            </a:r>
            <a:endParaRPr lang="en-US" sz="1000" dirty="0">
              <a:solidFill>
                <a:srgbClr val="000000"/>
              </a:solidFill>
              <a:latin typeface="Consolas"/>
              <a:ea typeface="Monaco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</a:t>
            </a:r>
            <a:r>
              <a:rPr lang="en-US" sz="1000" dirty="0">
                <a:solidFill>
                  <a:srgbClr val="7E504F"/>
                </a:solidFill>
                <a:latin typeface="Consolas"/>
                <a:ea typeface="Monaco"/>
                <a:cs typeface="Consolas"/>
              </a:rPr>
              <a:t> </a:t>
            </a:r>
            <a:endParaRPr lang="en-US" sz="1000" dirty="0">
              <a:solidFill>
                <a:srgbClr val="000000"/>
              </a:solidFill>
              <a:latin typeface="Consolas"/>
              <a:ea typeface="Monaco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Computes 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how many times you have to draw random integers between 0 and </a:t>
            </a:r>
            <a:r>
              <a:rPr kumimoji="0" lang="en-US" sz="1000" i="1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-1 until every integer has been drawn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Monaco"/>
                <a:cs typeface="Consolas"/>
              </a:rPr>
              <a:t>   public static int couponCollector(int N)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int count = 0;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values drawn so far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int nDistinct = 0;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distinct values drawn so far</a:t>
            </a:r>
            <a:endParaRPr lang="en-US" sz="1000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boolean[] found = new boolean[N];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for (int i=0; i&lt;N; i++) found[i] = false;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Runs the simulation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while (nDistinct &lt; N)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Draws a random integer between 0 and N-1 and updates</a:t>
            </a:r>
            <a:b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                    //  the relevant counters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int val = (int) (Math.random() * N);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count++;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if (!found[val])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    nDistinct++;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    found[val] = true;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All the values between 0 and N-1 have been collected!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00FF"/>
                </a:solidFill>
                <a:latin typeface="Consolas"/>
                <a:ea typeface="Monaco"/>
                <a:cs typeface="Consolas"/>
              </a:rPr>
              <a:t>return count;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}</a:t>
            </a:r>
            <a:endParaRPr lang="en-US" sz="10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540"/>
              </a:lnSpc>
              <a:spcBef>
                <a:spcPts val="300"/>
              </a:spcBef>
            </a:pPr>
            <a:endParaRPr lang="en-US" sz="10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48754" y="3185921"/>
            <a:ext cx="4365276" cy="292384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93600" rIns="0" bIns="0" anchor="t" anchorCtr="0">
            <a:prstTxWarp prst="textNoShape">
              <a:avLst/>
            </a:prstTxWarp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  <a:r>
              <a:rPr lang="he-IL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  </a:t>
            </a:r>
            <a:r>
              <a:rPr lang="en-US" sz="1000" dirty="0">
                <a:solidFill>
                  <a:srgbClr val="008000"/>
                </a:solidFill>
                <a:latin typeface="Times New Roman"/>
                <a:ea typeface="Menlo"/>
                <a:cs typeface="Times New Roman"/>
              </a:rPr>
              <a:t>// 10 = number of trials</a:t>
            </a:r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5.1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4.0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2.998388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3.002255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2.997449</a:t>
            </a:r>
          </a:p>
          <a:p>
            <a:endParaRPr lang="en-US" sz="1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21390779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8" name="Rectangle 4"/>
          <p:cNvSpPr>
            <a:spLocks noChangeArrowheads="1"/>
          </p:cNvSpPr>
          <p:nvPr/>
        </p:nvSpPr>
        <p:spPr bwMode="auto">
          <a:xfrm>
            <a:off x="279104" y="660738"/>
            <a:ext cx="6739882" cy="6043348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08000" rIns="0" bIns="0" anchor="t" anchorCtr="0">
            <a:prstTxWarp prst="textNoShape">
              <a:avLst/>
            </a:prstTxWarp>
            <a:noAutofit/>
          </a:bodyPr>
          <a:lstStyle/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public class CCExperiment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public static void main(String[] args)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   final int N = Integer.parseInt(args[0]);  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values (“final”: cannot be mutated)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final </a:t>
            </a:r>
            <a:r>
              <a:rPr lang="en-US" sz="1000" dirty="0">
                <a:latin typeface="Consolas"/>
                <a:ea typeface="Monaco"/>
                <a:cs typeface="Consolas"/>
              </a:rPr>
              <a:t>int T = Integer.parseInt(args[1]);  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trials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latin typeface="Consolas"/>
                <a:ea typeface="Monaco"/>
                <a:cs typeface="Consolas"/>
              </a:rPr>
              <a:t>double sum = 0;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   for (int t = 0; t &lt; T; t++)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      sum = sum + couponCollector(N);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   System.out.println("Average number of trials to obtain " + N + " values: " + sum / T );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latin typeface="Consolas"/>
                <a:ea typeface="Monaco"/>
                <a:cs typeface="Consolas"/>
              </a:rPr>
              <a:t>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Computes 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how many times you have to draw random integers between 0 and </a:t>
            </a:r>
            <a:r>
              <a:rPr kumimoji="0" lang="en-US" sz="1000" i="1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N</a:t>
            </a:r>
            <a:r>
              <a:rPr kumimoji="0"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-1 until every integer has been drawn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FF"/>
                </a:solidFill>
                <a:latin typeface="Consolas"/>
                <a:ea typeface="Monaco"/>
                <a:cs typeface="Consolas"/>
              </a:rPr>
              <a:t>   public static int couponCollector(int N)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int count = 0;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values drawn so far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int nDistinct = 0;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number of distinct values drawn so far</a:t>
            </a:r>
            <a:endParaRPr lang="en-US" sz="1000" dirty="0">
              <a:solidFill>
                <a:srgbClr val="000000"/>
              </a:solidFill>
              <a:latin typeface="Times New Roman" charset="0"/>
              <a:ea typeface="Times New Roman" charset="0"/>
              <a:cs typeface="Times New Roman" charset="0"/>
            </a:endParaRP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boolean[] found = new boolean[N];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for (int i=0; i&lt;N; i++) found[i] = false;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Runs the simulation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while (nDistinct &lt; N)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Draws a random integer between 0 and N-1 and updates</a:t>
            </a:r>
            <a:b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</a:b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                    //  the relevant counters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int val = (int) (Math.random() * N);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count++;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if (!found[val]) {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    nDistinct++;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    found[val] = true;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}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6600"/>
                </a:solidFill>
                <a:latin typeface="Times New Roman" charset="0"/>
                <a:ea typeface="Times New Roman" charset="0"/>
                <a:cs typeface="Times New Roman" charset="0"/>
              </a:rPr>
              <a:t>// All the values between 0 and N-1 have been collected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      </a:t>
            </a:r>
            <a:r>
              <a:rPr lang="en-US" sz="1000" dirty="0">
                <a:solidFill>
                  <a:srgbClr val="0000FF"/>
                </a:solidFill>
                <a:latin typeface="Consolas"/>
                <a:ea typeface="Monaco"/>
                <a:cs typeface="Consolas"/>
              </a:rPr>
              <a:t>return count;</a:t>
            </a:r>
          </a:p>
          <a:p>
            <a:pPr>
              <a:spcBef>
                <a:spcPts val="300"/>
              </a:spcBef>
            </a:pPr>
            <a:r>
              <a:rPr lang="en-US" sz="1000" dirty="0">
                <a:solidFill>
                  <a:srgbClr val="000000"/>
                </a:solidFill>
                <a:latin typeface="Consolas"/>
                <a:ea typeface="Monaco"/>
                <a:cs typeface="Consolas"/>
              </a:rPr>
              <a:t>}</a:t>
            </a:r>
            <a:endParaRPr lang="en-US" sz="10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540"/>
              </a:lnSpc>
              <a:spcBef>
                <a:spcPts val="300"/>
              </a:spcBef>
            </a:pPr>
            <a:endParaRPr lang="en-US" sz="10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Coupon collector: Experiment</a:t>
            </a:r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548754" y="3185921"/>
            <a:ext cx="4365276" cy="2923843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93600" rIns="0" bIns="0" anchor="t" anchorCtr="0">
            <a:prstTxWarp prst="textNoShape">
              <a:avLst/>
            </a:prstTxWarp>
            <a:noAutofit/>
          </a:bodyPr>
          <a:lstStyle/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  <a:r>
              <a:rPr lang="he-IL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  </a:t>
            </a:r>
            <a:r>
              <a:rPr lang="en-US" sz="1000" dirty="0">
                <a:solidFill>
                  <a:srgbClr val="008000"/>
                </a:solidFill>
                <a:latin typeface="Times New Roman"/>
                <a:ea typeface="Menlo"/>
                <a:cs typeface="Times New Roman"/>
              </a:rPr>
              <a:t>// 10 = number of trials</a:t>
            </a:r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5.1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4.0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2.998388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3.002255</a:t>
            </a:r>
          </a:p>
          <a:p>
            <a:endParaRPr lang="en-US" sz="10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0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CCExperiment 2 1000000</a:t>
            </a:r>
          </a:p>
          <a:p>
            <a:r>
              <a:rPr lang="en-US" sz="10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Average number of trials to obtain 2 values: 2.997449</a:t>
            </a:r>
          </a:p>
          <a:p>
            <a:endParaRPr lang="en-US" sz="10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391119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5CC0C2F3-6302-C043-BB63-D8D3903A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</p:txBody>
      </p:sp>
      <p:sp>
        <p:nvSpPr>
          <p:cNvPr id="27" name="Text Box 46">
            <a:extLst>
              <a:ext uri="{FF2B5EF4-FFF2-40B4-BE49-F238E27FC236}">
                <a16:creationId xmlns:a16="http://schemas.microsoft.com/office/drawing/2014/main" id="{EEFE2B02-8FD5-A749-B9B8-D95517CFFB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3" name="Text Box 10">
            <a:extLst>
              <a:ext uri="{FF2B5EF4-FFF2-40B4-BE49-F238E27FC236}">
                <a16:creationId xmlns:a16="http://schemas.microsoft.com/office/drawing/2014/main" id="{5AC5233F-D7C2-6C49-B41E-0965F9C8CA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l" rtl="0" eaLnBrk="0" fontAlgn="base" hangingPunct="0">
              <a:spcBef>
                <a:spcPct val="50000"/>
              </a:spcBef>
              <a:spcAft>
                <a:spcPct val="0"/>
              </a:spcAft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34" name="Text Box 12">
            <a:extLst>
              <a:ext uri="{FF2B5EF4-FFF2-40B4-BE49-F238E27FC236}">
                <a16:creationId xmlns:a16="http://schemas.microsoft.com/office/drawing/2014/main" id="{82573A67-7572-164E-9541-6BA87096B6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36" name="Rectangle 15">
            <a:extLst>
              <a:ext uri="{FF2B5EF4-FFF2-40B4-BE49-F238E27FC236}">
                <a16:creationId xmlns:a16="http://schemas.microsoft.com/office/drawing/2014/main" id="{D566D0F6-1E16-BC4E-8740-FBC15F08FDF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37" name="Text Box 46">
            <a:extLst>
              <a:ext uri="{FF2B5EF4-FFF2-40B4-BE49-F238E27FC236}">
                <a16:creationId xmlns:a16="http://schemas.microsoft.com/office/drawing/2014/main" id="{2B61EDD7-7419-7B45-A3E0-329DEAB9EB5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9" name="Text Box 56">
            <a:extLst>
              <a:ext uri="{FF2B5EF4-FFF2-40B4-BE49-F238E27FC236}">
                <a16:creationId xmlns:a16="http://schemas.microsoft.com/office/drawing/2014/main" id="{62D445B7-3B91-634D-9F78-53780CAA96B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40" name="Text Box 8">
            <a:extLst>
              <a:ext uri="{FF2B5EF4-FFF2-40B4-BE49-F238E27FC236}">
                <a16:creationId xmlns:a16="http://schemas.microsoft.com/office/drawing/2014/main" id="{2A9AEDE5-7261-5845-BC1A-D2FBDAB9E3E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41" name="Text Box 56">
            <a:extLst>
              <a:ext uri="{FF2B5EF4-FFF2-40B4-BE49-F238E27FC236}">
                <a16:creationId xmlns:a16="http://schemas.microsoft.com/office/drawing/2014/main" id="{17E15267-DDF3-0B46-9976-87AA332B3AD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34257740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Application example: The thinning of the primes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t="8159" b="14739"/>
          <a:stretch/>
        </p:blipFill>
        <p:spPr>
          <a:xfrm>
            <a:off x="2954215" y="1483222"/>
            <a:ext cx="2594708" cy="3263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0938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thinning of the primes</a:t>
            </a:r>
          </a:p>
        </p:txBody>
      </p:sp>
      <p:sp>
        <p:nvSpPr>
          <p:cNvPr id="931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609600" y="679944"/>
            <a:ext cx="7848600" cy="4722441"/>
          </a:xfrm>
        </p:spPr>
        <p:txBody>
          <a:bodyPr/>
          <a:lstStyle/>
          <a:p>
            <a:pPr marL="0" indent="0"/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Prime: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 an integer &gt; 1 whose only positive factors are 1 and itself.</a:t>
            </a:r>
          </a:p>
          <a:p>
            <a:pPr marL="0" indent="0"/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/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The thinning of the primes:</a:t>
            </a:r>
          </a:p>
          <a:p>
            <a:pPr marL="176213" indent="-176213">
              <a:spcBef>
                <a:spcPts val="600"/>
              </a:spcBef>
              <a:buClrTx/>
              <a:buSzPct val="1000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The primes between 1 and 20:                 2, 3, 5, 7, 11, 13, 17</a:t>
            </a:r>
          </a:p>
          <a:p>
            <a:pPr marL="176213" indent="-176213">
              <a:spcBef>
                <a:spcPts val="600"/>
              </a:spcBef>
              <a:buClrTx/>
              <a:buSzPct val="1000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The primes between 980 and 1000:         983, 991, 997</a:t>
            </a:r>
          </a:p>
          <a:p>
            <a:pPr marL="176213" indent="-176213">
              <a:spcBef>
                <a:spcPts val="600"/>
              </a:spcBef>
              <a:buClrTx/>
              <a:buSzPct val="100000"/>
              <a:buFont typeface="Arial"/>
              <a:buChar char="•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The primes between 9980 and 10000:      none</a:t>
            </a:r>
          </a:p>
          <a:p>
            <a:pPr marL="0" indent="0">
              <a:spcBef>
                <a:spcPts val="600"/>
              </a:spcBef>
              <a:buClrTx/>
              <a:buSzPct val="100000"/>
            </a:pP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spcBef>
                <a:spcPts val="600"/>
              </a:spcBef>
              <a:buClrTx/>
              <a:buSzPct val="100000"/>
            </a:pPr>
            <a:r>
              <a:rPr lang="en-US" u="sng" dirty="0">
                <a:solidFill>
                  <a:schemeClr val="tx1"/>
                </a:solidFill>
                <a:latin typeface="Times New Roman"/>
                <a:cs typeface="Times New Roman"/>
              </a:rPr>
              <a:t>Observation: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As we go further along the number line,</a:t>
            </a:r>
            <a:b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</a:b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the primes seem to thin out (though they never run out)</a:t>
            </a:r>
          </a:p>
          <a:p>
            <a:pPr marL="285750" indent="-285750">
              <a:buSzPct val="100000"/>
              <a:buFont typeface="Arial"/>
              <a:buChar char="•"/>
            </a:pPr>
            <a:endParaRPr lang="en-US" dirty="0">
              <a:solidFill>
                <a:schemeClr val="tx1"/>
              </a:solidFill>
              <a:latin typeface="Times New Roman"/>
              <a:cs typeface="Times New Roman"/>
            </a:endParaRPr>
          </a:p>
          <a:p>
            <a:pPr marL="0" indent="0">
              <a:buSzPct val="100000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How can we check this hypothesis?</a:t>
            </a:r>
          </a:p>
          <a:p>
            <a:pPr marL="0" indent="0">
              <a:spcBef>
                <a:spcPts val="600"/>
              </a:spcBef>
              <a:buSzPct val="100000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Write a program that counts how many primes there are up to </a:t>
            </a:r>
            <a:r>
              <a:rPr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N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76092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8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Algorithm for finding all the primes up to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sz="1600" dirty="0"/>
              <a:t>(</a:t>
            </a:r>
            <a:r>
              <a:rPr lang="en-US" sz="1600" i="1" dirty="0"/>
              <a:t>Sieve of Eratosthenes </a:t>
            </a:r>
            <a:r>
              <a:rPr lang="en-US" sz="1600" dirty="0"/>
              <a:t>)</a:t>
            </a:r>
          </a:p>
        </p:txBody>
      </p:sp>
      <p:grpSp>
        <p:nvGrpSpPr>
          <p:cNvPr id="257" name="Group 256"/>
          <p:cNvGrpSpPr/>
          <p:nvPr/>
        </p:nvGrpSpPr>
        <p:grpSpPr>
          <a:xfrm>
            <a:off x="392913" y="756462"/>
            <a:ext cx="8484110" cy="900587"/>
            <a:chOff x="392913" y="756462"/>
            <a:chExt cx="8484110" cy="900587"/>
          </a:xfrm>
        </p:grpSpPr>
        <p:sp>
          <p:nvSpPr>
            <p:cNvPr id="8" name="Text Box 8"/>
            <p:cNvSpPr txBox="1">
              <a:spLocks noChangeArrowheads="1"/>
            </p:cNvSpPr>
            <p:nvPr/>
          </p:nvSpPr>
          <p:spPr bwMode="auto">
            <a:xfrm>
              <a:off x="392913" y="1319437"/>
              <a:ext cx="1290590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en-US" sz="1400" b="0" dirty="0"/>
                <a:t>isPrime</a:t>
              </a:r>
            </a:p>
          </p:txBody>
        </p:sp>
        <p:sp>
          <p:nvSpPr>
            <p:cNvPr id="9" name="Text Box 9"/>
            <p:cNvSpPr txBox="1">
              <a:spLocks noChangeArrowheads="1"/>
            </p:cNvSpPr>
            <p:nvPr/>
          </p:nvSpPr>
          <p:spPr bwMode="auto">
            <a:xfrm>
              <a:off x="1126702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0</a:t>
              </a:r>
            </a:p>
          </p:txBody>
        </p:sp>
        <p:sp>
          <p:nvSpPr>
            <p:cNvPr id="10" name="Text Box 10"/>
            <p:cNvSpPr txBox="1">
              <a:spLocks noChangeArrowheads="1"/>
            </p:cNvSpPr>
            <p:nvPr/>
          </p:nvSpPr>
          <p:spPr bwMode="auto">
            <a:xfrm>
              <a:off x="1496267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11" name="Text Box 11"/>
            <p:cNvSpPr txBox="1">
              <a:spLocks noChangeArrowheads="1"/>
            </p:cNvSpPr>
            <p:nvPr/>
          </p:nvSpPr>
          <p:spPr bwMode="auto">
            <a:xfrm>
              <a:off x="1496267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</a:t>
              </a:r>
            </a:p>
          </p:txBody>
        </p:sp>
        <p:sp>
          <p:nvSpPr>
            <p:cNvPr id="12" name="Text Box 12"/>
            <p:cNvSpPr txBox="1">
              <a:spLocks noChangeArrowheads="1"/>
            </p:cNvSpPr>
            <p:nvPr/>
          </p:nvSpPr>
          <p:spPr bwMode="auto">
            <a:xfrm>
              <a:off x="1865832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13" name="Text Box 13"/>
            <p:cNvSpPr txBox="1">
              <a:spLocks noChangeArrowheads="1"/>
            </p:cNvSpPr>
            <p:nvPr/>
          </p:nvSpPr>
          <p:spPr bwMode="auto">
            <a:xfrm>
              <a:off x="1865832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2</a:t>
              </a:r>
            </a:p>
          </p:txBody>
        </p:sp>
        <p:sp>
          <p:nvSpPr>
            <p:cNvPr id="14" name="Text Box 14"/>
            <p:cNvSpPr txBox="1">
              <a:spLocks noChangeArrowheads="1"/>
            </p:cNvSpPr>
            <p:nvPr/>
          </p:nvSpPr>
          <p:spPr bwMode="auto">
            <a:xfrm>
              <a:off x="2235397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15" name="Text Box 15"/>
            <p:cNvSpPr txBox="1">
              <a:spLocks noChangeArrowheads="1"/>
            </p:cNvSpPr>
            <p:nvPr/>
          </p:nvSpPr>
          <p:spPr bwMode="auto">
            <a:xfrm>
              <a:off x="2235397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3</a:t>
              </a:r>
            </a:p>
          </p:txBody>
        </p:sp>
        <p:sp>
          <p:nvSpPr>
            <p:cNvPr id="16" name="Text Box 16"/>
            <p:cNvSpPr txBox="1">
              <a:spLocks noChangeArrowheads="1"/>
            </p:cNvSpPr>
            <p:nvPr/>
          </p:nvSpPr>
          <p:spPr bwMode="auto">
            <a:xfrm>
              <a:off x="2604962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17" name="Text Box 17"/>
            <p:cNvSpPr txBox="1">
              <a:spLocks noChangeArrowheads="1"/>
            </p:cNvSpPr>
            <p:nvPr/>
          </p:nvSpPr>
          <p:spPr bwMode="auto">
            <a:xfrm>
              <a:off x="2604962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4</a:t>
              </a:r>
            </a:p>
          </p:txBody>
        </p:sp>
        <p:sp>
          <p:nvSpPr>
            <p:cNvPr id="18" name="Text Box 18"/>
            <p:cNvSpPr txBox="1">
              <a:spLocks noChangeArrowheads="1"/>
            </p:cNvSpPr>
            <p:nvPr/>
          </p:nvSpPr>
          <p:spPr bwMode="auto">
            <a:xfrm>
              <a:off x="2974527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 </a:t>
              </a:r>
            </a:p>
          </p:txBody>
        </p:sp>
        <p:sp>
          <p:nvSpPr>
            <p:cNvPr id="19" name="Text Box 19"/>
            <p:cNvSpPr txBox="1">
              <a:spLocks noChangeArrowheads="1"/>
            </p:cNvSpPr>
            <p:nvPr/>
          </p:nvSpPr>
          <p:spPr bwMode="auto">
            <a:xfrm>
              <a:off x="2974527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5</a:t>
              </a:r>
            </a:p>
          </p:txBody>
        </p:sp>
        <p:sp>
          <p:nvSpPr>
            <p:cNvPr id="20" name="Text Box 20"/>
            <p:cNvSpPr txBox="1">
              <a:spLocks noChangeArrowheads="1"/>
            </p:cNvSpPr>
            <p:nvPr/>
          </p:nvSpPr>
          <p:spPr bwMode="auto">
            <a:xfrm>
              <a:off x="3344092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21" name="Text Box 21"/>
            <p:cNvSpPr txBox="1">
              <a:spLocks noChangeArrowheads="1"/>
            </p:cNvSpPr>
            <p:nvPr/>
          </p:nvSpPr>
          <p:spPr bwMode="auto">
            <a:xfrm>
              <a:off x="3344092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6</a:t>
              </a:r>
            </a:p>
          </p:txBody>
        </p:sp>
        <p:sp>
          <p:nvSpPr>
            <p:cNvPr id="22" name="Text Box 22"/>
            <p:cNvSpPr txBox="1">
              <a:spLocks noChangeArrowheads="1"/>
            </p:cNvSpPr>
            <p:nvPr/>
          </p:nvSpPr>
          <p:spPr bwMode="auto">
            <a:xfrm>
              <a:off x="3713657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23" name="Text Box 23"/>
            <p:cNvSpPr txBox="1">
              <a:spLocks noChangeArrowheads="1"/>
            </p:cNvSpPr>
            <p:nvPr/>
          </p:nvSpPr>
          <p:spPr bwMode="auto">
            <a:xfrm>
              <a:off x="3713657" y="102733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7</a:t>
              </a:r>
            </a:p>
          </p:txBody>
        </p:sp>
        <p:sp>
          <p:nvSpPr>
            <p:cNvPr id="24" name="Text Box 24"/>
            <p:cNvSpPr txBox="1">
              <a:spLocks noChangeArrowheads="1"/>
            </p:cNvSpPr>
            <p:nvPr/>
          </p:nvSpPr>
          <p:spPr bwMode="auto">
            <a:xfrm>
              <a:off x="4083222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25" name="Text Box 25"/>
            <p:cNvSpPr txBox="1">
              <a:spLocks noChangeArrowheads="1"/>
            </p:cNvSpPr>
            <p:nvPr/>
          </p:nvSpPr>
          <p:spPr bwMode="auto">
            <a:xfrm>
              <a:off x="4083222" y="1036862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8</a:t>
              </a:r>
            </a:p>
          </p:txBody>
        </p:sp>
        <p:sp>
          <p:nvSpPr>
            <p:cNvPr id="26" name="Text Box 26"/>
            <p:cNvSpPr txBox="1">
              <a:spLocks noChangeArrowheads="1"/>
            </p:cNvSpPr>
            <p:nvPr/>
          </p:nvSpPr>
          <p:spPr bwMode="auto">
            <a:xfrm>
              <a:off x="4452787" y="134166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27" name="Text Box 27"/>
            <p:cNvSpPr txBox="1">
              <a:spLocks noChangeArrowheads="1"/>
            </p:cNvSpPr>
            <p:nvPr/>
          </p:nvSpPr>
          <p:spPr bwMode="auto">
            <a:xfrm>
              <a:off x="4452787" y="1036862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9</a:t>
              </a:r>
            </a:p>
          </p:txBody>
        </p:sp>
        <p:sp>
          <p:nvSpPr>
            <p:cNvPr id="28" name="Text Box 28"/>
            <p:cNvSpPr txBox="1">
              <a:spLocks noChangeArrowheads="1"/>
            </p:cNvSpPr>
            <p:nvPr/>
          </p:nvSpPr>
          <p:spPr bwMode="auto">
            <a:xfrm>
              <a:off x="8507458" y="1342724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dirty="0"/>
                <a:t>…</a:t>
              </a:r>
            </a:p>
          </p:txBody>
        </p:sp>
        <p:sp>
          <p:nvSpPr>
            <p:cNvPr id="29" name="Text Box 29"/>
            <p:cNvSpPr txBox="1">
              <a:spLocks noChangeArrowheads="1"/>
            </p:cNvSpPr>
            <p:nvPr/>
          </p:nvSpPr>
          <p:spPr bwMode="auto">
            <a:xfrm>
              <a:off x="8507458" y="1047449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dirty="0"/>
                <a:t>…</a:t>
              </a:r>
            </a:p>
          </p:txBody>
        </p:sp>
        <p:sp>
          <p:nvSpPr>
            <p:cNvPr id="7" name="Text Box 10"/>
            <p:cNvSpPr txBox="1">
              <a:spLocks noChangeArrowheads="1"/>
            </p:cNvSpPr>
            <p:nvPr/>
          </p:nvSpPr>
          <p:spPr bwMode="auto">
            <a:xfrm>
              <a:off x="1126702" y="1342724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30" name="Text Box 9"/>
            <p:cNvSpPr txBox="1">
              <a:spLocks noChangeArrowheads="1"/>
            </p:cNvSpPr>
            <p:nvPr/>
          </p:nvSpPr>
          <p:spPr bwMode="auto">
            <a:xfrm>
              <a:off x="4811808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10</a:t>
              </a:r>
            </a:p>
          </p:txBody>
        </p:sp>
        <p:sp>
          <p:nvSpPr>
            <p:cNvPr id="31" name="Text Box 10"/>
            <p:cNvSpPr txBox="1">
              <a:spLocks noChangeArrowheads="1"/>
            </p:cNvSpPr>
            <p:nvPr/>
          </p:nvSpPr>
          <p:spPr bwMode="auto">
            <a:xfrm>
              <a:off x="5181373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32" name="Text Box 11"/>
            <p:cNvSpPr txBox="1">
              <a:spLocks noChangeArrowheads="1"/>
            </p:cNvSpPr>
            <p:nvPr/>
          </p:nvSpPr>
          <p:spPr bwMode="auto">
            <a:xfrm>
              <a:off x="5181373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11</a:t>
              </a:r>
            </a:p>
          </p:txBody>
        </p:sp>
        <p:sp>
          <p:nvSpPr>
            <p:cNvPr id="33" name="Text Box 12"/>
            <p:cNvSpPr txBox="1">
              <a:spLocks noChangeArrowheads="1"/>
            </p:cNvSpPr>
            <p:nvPr/>
          </p:nvSpPr>
          <p:spPr bwMode="auto">
            <a:xfrm>
              <a:off x="5550938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34" name="Text Box 13"/>
            <p:cNvSpPr txBox="1">
              <a:spLocks noChangeArrowheads="1"/>
            </p:cNvSpPr>
            <p:nvPr/>
          </p:nvSpPr>
          <p:spPr bwMode="auto">
            <a:xfrm>
              <a:off x="5550938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12</a:t>
              </a:r>
            </a:p>
          </p:txBody>
        </p:sp>
        <p:sp>
          <p:nvSpPr>
            <p:cNvPr id="35" name="Text Box 14"/>
            <p:cNvSpPr txBox="1">
              <a:spLocks noChangeArrowheads="1"/>
            </p:cNvSpPr>
            <p:nvPr/>
          </p:nvSpPr>
          <p:spPr bwMode="auto">
            <a:xfrm>
              <a:off x="5920503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36" name="Text Box 15"/>
            <p:cNvSpPr txBox="1">
              <a:spLocks noChangeArrowheads="1"/>
            </p:cNvSpPr>
            <p:nvPr/>
          </p:nvSpPr>
          <p:spPr bwMode="auto">
            <a:xfrm>
              <a:off x="5920503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13</a:t>
              </a:r>
            </a:p>
          </p:txBody>
        </p:sp>
        <p:sp>
          <p:nvSpPr>
            <p:cNvPr id="37" name="Text Box 16"/>
            <p:cNvSpPr txBox="1">
              <a:spLocks noChangeArrowheads="1"/>
            </p:cNvSpPr>
            <p:nvPr/>
          </p:nvSpPr>
          <p:spPr bwMode="auto">
            <a:xfrm>
              <a:off x="6290068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38" name="Text Box 17"/>
            <p:cNvSpPr txBox="1">
              <a:spLocks noChangeArrowheads="1"/>
            </p:cNvSpPr>
            <p:nvPr/>
          </p:nvSpPr>
          <p:spPr bwMode="auto">
            <a:xfrm>
              <a:off x="6290068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14</a:t>
              </a:r>
            </a:p>
          </p:txBody>
        </p:sp>
        <p:sp>
          <p:nvSpPr>
            <p:cNvPr id="39" name="Text Box 18"/>
            <p:cNvSpPr txBox="1">
              <a:spLocks noChangeArrowheads="1"/>
            </p:cNvSpPr>
            <p:nvPr/>
          </p:nvSpPr>
          <p:spPr bwMode="auto">
            <a:xfrm>
              <a:off x="6659633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 </a:t>
              </a:r>
            </a:p>
          </p:txBody>
        </p:sp>
        <p:sp>
          <p:nvSpPr>
            <p:cNvPr id="40" name="Text Box 19"/>
            <p:cNvSpPr txBox="1">
              <a:spLocks noChangeArrowheads="1"/>
            </p:cNvSpPr>
            <p:nvPr/>
          </p:nvSpPr>
          <p:spPr bwMode="auto">
            <a:xfrm>
              <a:off x="6659633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15</a:t>
              </a:r>
            </a:p>
          </p:txBody>
        </p:sp>
        <p:sp>
          <p:nvSpPr>
            <p:cNvPr id="41" name="Text Box 20"/>
            <p:cNvSpPr txBox="1">
              <a:spLocks noChangeArrowheads="1"/>
            </p:cNvSpPr>
            <p:nvPr/>
          </p:nvSpPr>
          <p:spPr bwMode="auto">
            <a:xfrm>
              <a:off x="7029198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42" name="Text Box 21"/>
            <p:cNvSpPr txBox="1">
              <a:spLocks noChangeArrowheads="1"/>
            </p:cNvSpPr>
            <p:nvPr/>
          </p:nvSpPr>
          <p:spPr bwMode="auto">
            <a:xfrm>
              <a:off x="7029198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16</a:t>
              </a:r>
            </a:p>
          </p:txBody>
        </p:sp>
        <p:sp>
          <p:nvSpPr>
            <p:cNvPr id="43" name="Text Box 22"/>
            <p:cNvSpPr txBox="1">
              <a:spLocks noChangeArrowheads="1"/>
            </p:cNvSpPr>
            <p:nvPr/>
          </p:nvSpPr>
          <p:spPr bwMode="auto">
            <a:xfrm>
              <a:off x="7398763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44" name="Text Box 23"/>
            <p:cNvSpPr txBox="1">
              <a:spLocks noChangeArrowheads="1"/>
            </p:cNvSpPr>
            <p:nvPr/>
          </p:nvSpPr>
          <p:spPr bwMode="auto">
            <a:xfrm>
              <a:off x="7398763" y="1026127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17</a:t>
              </a:r>
            </a:p>
          </p:txBody>
        </p:sp>
        <p:sp>
          <p:nvSpPr>
            <p:cNvPr id="45" name="Text Box 24"/>
            <p:cNvSpPr txBox="1">
              <a:spLocks noChangeArrowheads="1"/>
            </p:cNvSpPr>
            <p:nvPr/>
          </p:nvSpPr>
          <p:spPr bwMode="auto">
            <a:xfrm>
              <a:off x="7768328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46" name="Text Box 25"/>
            <p:cNvSpPr txBox="1">
              <a:spLocks noChangeArrowheads="1"/>
            </p:cNvSpPr>
            <p:nvPr/>
          </p:nvSpPr>
          <p:spPr bwMode="auto">
            <a:xfrm>
              <a:off x="7768328" y="1035652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18</a:t>
              </a:r>
            </a:p>
          </p:txBody>
        </p:sp>
        <p:sp>
          <p:nvSpPr>
            <p:cNvPr id="47" name="Text Box 26"/>
            <p:cNvSpPr txBox="1">
              <a:spLocks noChangeArrowheads="1"/>
            </p:cNvSpPr>
            <p:nvPr/>
          </p:nvSpPr>
          <p:spPr bwMode="auto">
            <a:xfrm>
              <a:off x="8137893" y="1340452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48" name="Text Box 27"/>
            <p:cNvSpPr txBox="1">
              <a:spLocks noChangeArrowheads="1"/>
            </p:cNvSpPr>
            <p:nvPr/>
          </p:nvSpPr>
          <p:spPr bwMode="auto">
            <a:xfrm>
              <a:off x="8137893" y="1035652"/>
              <a:ext cx="369565" cy="3048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FFDEBD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rIns="0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19</a:t>
              </a:r>
            </a:p>
          </p:txBody>
        </p:sp>
        <p:sp>
          <p:nvSpPr>
            <p:cNvPr id="49" name="Text Box 10"/>
            <p:cNvSpPr txBox="1">
              <a:spLocks noChangeArrowheads="1"/>
            </p:cNvSpPr>
            <p:nvPr/>
          </p:nvSpPr>
          <p:spPr bwMode="auto">
            <a:xfrm>
              <a:off x="4811808" y="1341514"/>
              <a:ext cx="369565" cy="314325"/>
            </a:xfrm>
            <a:prstGeom prst="rect">
              <a:avLst/>
            </a:prstGeom>
            <a:solidFill>
              <a:srgbClr val="FFDEBD"/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>
                <a:spcBef>
                  <a:spcPct val="50000"/>
                </a:spcBef>
              </a:pPr>
              <a:r>
                <a:rPr lang="en-US" sz="1400" b="0" dirty="0"/>
                <a:t>T</a:t>
              </a:r>
            </a:p>
          </p:txBody>
        </p:sp>
        <p:sp>
          <p:nvSpPr>
            <p:cNvPr id="50" name="Text Box 8"/>
            <p:cNvSpPr txBox="1">
              <a:spLocks noChangeArrowheads="1"/>
            </p:cNvSpPr>
            <p:nvPr/>
          </p:nvSpPr>
          <p:spPr bwMode="auto">
            <a:xfrm>
              <a:off x="1126702" y="756462"/>
              <a:ext cx="6416413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1pPr>
              <a:lvl2pPr marL="742950" indent="-28575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solidFill>
                    <a:schemeClr val="tx1"/>
                  </a:solidFill>
                  <a:latin typeface="Arial" charset="0"/>
                  <a:ea typeface="ＭＳ Ｐゴシック" charset="0"/>
                </a:defRPr>
              </a:lvl9pPr>
            </a:lstStyle>
            <a:p>
              <a:pPr algn="l">
                <a:spcBef>
                  <a:spcPct val="50000"/>
                </a:spcBef>
              </a:pPr>
              <a:r>
                <a:rPr lang="en-US" sz="1600" b="0" dirty="0">
                  <a:latin typeface="Times New Roman"/>
                  <a:cs typeface="Times New Roman"/>
                </a:rPr>
                <a:t>initialize: build an array of size </a:t>
              </a:r>
              <a:r>
                <a:rPr lang="en-US" sz="1600" b="0" i="1" dirty="0">
                  <a:latin typeface="Times New Roman"/>
                  <a:cs typeface="Times New Roman"/>
                </a:rPr>
                <a:t>N</a:t>
              </a:r>
              <a:r>
                <a:rPr lang="en-US" sz="1600" b="0" dirty="0">
                  <a:latin typeface="Times New Roman"/>
                  <a:cs typeface="Times New Roman"/>
                </a:rPr>
                <a:t> and set all its values to </a:t>
              </a:r>
              <a:r>
                <a:rPr lang="en-US" sz="1400" b="0" dirty="0">
                  <a:latin typeface="Consolas" panose="020B0609020204030204" pitchFamily="49" charset="0"/>
                  <a:cs typeface="Consolas" panose="020B0609020204030204" pitchFamily="49" charset="0"/>
                </a:rPr>
                <a:t>true</a:t>
              </a:r>
              <a:r>
                <a:rPr lang="en-US" sz="1600" b="0" dirty="0">
                  <a:latin typeface="Times New Roman"/>
                  <a:cs typeface="Times New Roman"/>
                </a:rPr>
                <a:t>:</a:t>
              </a:r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22071DAE-AA25-7E4A-A499-E3FF0EF5CF11}"/>
              </a:ext>
            </a:extLst>
          </p:cNvPr>
          <p:cNvGrpSpPr/>
          <p:nvPr/>
        </p:nvGrpSpPr>
        <p:grpSpPr>
          <a:xfrm>
            <a:off x="380687" y="1872134"/>
            <a:ext cx="8484111" cy="924987"/>
            <a:chOff x="380687" y="1872134"/>
            <a:chExt cx="8484111" cy="924987"/>
          </a:xfrm>
        </p:grpSpPr>
        <p:grpSp>
          <p:nvGrpSpPr>
            <p:cNvPr id="259" name="Group 258"/>
            <p:cNvGrpSpPr/>
            <p:nvPr/>
          </p:nvGrpSpPr>
          <p:grpSpPr>
            <a:xfrm>
              <a:off x="380687" y="2143893"/>
              <a:ext cx="8484110" cy="653228"/>
              <a:chOff x="380687" y="2143893"/>
              <a:chExt cx="8484110" cy="653228"/>
            </a:xfrm>
          </p:grpSpPr>
          <p:sp>
            <p:nvSpPr>
              <p:cNvPr id="52" name="Text Box 8"/>
              <p:cNvSpPr txBox="1">
                <a:spLocks noChangeArrowheads="1"/>
              </p:cNvSpPr>
              <p:nvPr/>
            </p:nvSpPr>
            <p:spPr bwMode="auto">
              <a:xfrm>
                <a:off x="380687" y="2459509"/>
                <a:ext cx="129059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CCCC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l">
                  <a:spcBef>
                    <a:spcPct val="50000"/>
                  </a:spcBef>
                </a:pPr>
                <a:r>
                  <a:rPr lang="en-US" sz="1400" b="0" dirty="0"/>
                  <a:t>isPrime</a:t>
                </a:r>
              </a:p>
            </p:txBody>
          </p:sp>
          <p:sp>
            <p:nvSpPr>
              <p:cNvPr id="53" name="Text Box 9"/>
              <p:cNvSpPr txBox="1">
                <a:spLocks noChangeArrowheads="1"/>
              </p:cNvSpPr>
              <p:nvPr/>
            </p:nvSpPr>
            <p:spPr bwMode="auto">
              <a:xfrm>
                <a:off x="1114476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0</a:t>
                </a:r>
              </a:p>
            </p:txBody>
          </p:sp>
          <p:sp>
            <p:nvSpPr>
              <p:cNvPr id="54" name="Text Box 10"/>
              <p:cNvSpPr txBox="1">
                <a:spLocks noChangeArrowheads="1"/>
              </p:cNvSpPr>
              <p:nvPr/>
            </p:nvSpPr>
            <p:spPr bwMode="auto">
              <a:xfrm>
                <a:off x="1484041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55" name="Text Box 11"/>
              <p:cNvSpPr txBox="1">
                <a:spLocks noChangeArrowheads="1"/>
              </p:cNvSpPr>
              <p:nvPr/>
            </p:nvSpPr>
            <p:spPr bwMode="auto">
              <a:xfrm>
                <a:off x="1484041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</a:t>
                </a:r>
              </a:p>
            </p:txBody>
          </p:sp>
          <p:sp>
            <p:nvSpPr>
              <p:cNvPr id="56" name="Text Box 12"/>
              <p:cNvSpPr txBox="1">
                <a:spLocks noChangeArrowheads="1"/>
              </p:cNvSpPr>
              <p:nvPr/>
            </p:nvSpPr>
            <p:spPr bwMode="auto">
              <a:xfrm>
                <a:off x="1853606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57" name="Text Box 13"/>
              <p:cNvSpPr txBox="1">
                <a:spLocks noChangeArrowheads="1"/>
              </p:cNvSpPr>
              <p:nvPr/>
            </p:nvSpPr>
            <p:spPr bwMode="auto">
              <a:xfrm>
                <a:off x="1853606" y="2143893"/>
                <a:ext cx="369565" cy="3385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600" dirty="0">
                    <a:solidFill>
                      <a:srgbClr val="800000"/>
                    </a:solidFill>
                  </a:rPr>
                  <a:t>2</a:t>
                </a:r>
              </a:p>
            </p:txBody>
          </p:sp>
          <p:sp>
            <p:nvSpPr>
              <p:cNvPr id="58" name="Text Box 14"/>
              <p:cNvSpPr txBox="1">
                <a:spLocks noChangeArrowheads="1"/>
              </p:cNvSpPr>
              <p:nvPr/>
            </p:nvSpPr>
            <p:spPr bwMode="auto">
              <a:xfrm>
                <a:off x="2223171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59" name="Text Box 15"/>
              <p:cNvSpPr txBox="1">
                <a:spLocks noChangeArrowheads="1"/>
              </p:cNvSpPr>
              <p:nvPr/>
            </p:nvSpPr>
            <p:spPr bwMode="auto">
              <a:xfrm>
                <a:off x="2223171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chemeClr val="bg1">
                        <a:lumMod val="75000"/>
                      </a:schemeClr>
                    </a:solidFill>
                  </a:rPr>
                  <a:t>3</a:t>
                </a:r>
              </a:p>
            </p:txBody>
          </p:sp>
          <p:sp>
            <p:nvSpPr>
              <p:cNvPr id="60" name="Text Box 16"/>
              <p:cNvSpPr txBox="1">
                <a:spLocks noChangeArrowheads="1"/>
              </p:cNvSpPr>
              <p:nvPr/>
            </p:nvSpPr>
            <p:spPr bwMode="auto">
              <a:xfrm>
                <a:off x="2592736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61" name="Text Box 17"/>
              <p:cNvSpPr txBox="1">
                <a:spLocks noChangeArrowheads="1"/>
              </p:cNvSpPr>
              <p:nvPr/>
            </p:nvSpPr>
            <p:spPr bwMode="auto">
              <a:xfrm>
                <a:off x="2592736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4</a:t>
                </a:r>
              </a:p>
            </p:txBody>
          </p:sp>
          <p:sp>
            <p:nvSpPr>
              <p:cNvPr id="62" name="Text Box 18"/>
              <p:cNvSpPr txBox="1">
                <a:spLocks noChangeArrowheads="1"/>
              </p:cNvSpPr>
              <p:nvPr/>
            </p:nvSpPr>
            <p:spPr bwMode="auto">
              <a:xfrm>
                <a:off x="2962301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 </a:t>
                </a:r>
              </a:p>
            </p:txBody>
          </p:sp>
          <p:sp>
            <p:nvSpPr>
              <p:cNvPr id="63" name="Text Box 19"/>
              <p:cNvSpPr txBox="1">
                <a:spLocks noChangeArrowheads="1"/>
              </p:cNvSpPr>
              <p:nvPr/>
            </p:nvSpPr>
            <p:spPr bwMode="auto">
              <a:xfrm>
                <a:off x="2962301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5</a:t>
                </a:r>
              </a:p>
            </p:txBody>
          </p:sp>
          <p:sp>
            <p:nvSpPr>
              <p:cNvPr id="64" name="Text Box 20"/>
              <p:cNvSpPr txBox="1">
                <a:spLocks noChangeArrowheads="1"/>
              </p:cNvSpPr>
              <p:nvPr/>
            </p:nvSpPr>
            <p:spPr bwMode="auto">
              <a:xfrm>
                <a:off x="3331866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65" name="Text Box 21"/>
              <p:cNvSpPr txBox="1">
                <a:spLocks noChangeArrowheads="1"/>
              </p:cNvSpPr>
              <p:nvPr/>
            </p:nvSpPr>
            <p:spPr bwMode="auto">
              <a:xfrm>
                <a:off x="3331866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6</a:t>
                </a:r>
              </a:p>
            </p:txBody>
          </p:sp>
          <p:sp>
            <p:nvSpPr>
              <p:cNvPr id="66" name="Text Box 22"/>
              <p:cNvSpPr txBox="1">
                <a:spLocks noChangeArrowheads="1"/>
              </p:cNvSpPr>
              <p:nvPr/>
            </p:nvSpPr>
            <p:spPr bwMode="auto">
              <a:xfrm>
                <a:off x="3701431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67" name="Text Box 23"/>
              <p:cNvSpPr txBox="1">
                <a:spLocks noChangeArrowheads="1"/>
              </p:cNvSpPr>
              <p:nvPr/>
            </p:nvSpPr>
            <p:spPr bwMode="auto">
              <a:xfrm>
                <a:off x="3701431" y="216740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7</a:t>
                </a:r>
              </a:p>
            </p:txBody>
          </p:sp>
          <p:sp>
            <p:nvSpPr>
              <p:cNvPr id="68" name="Text Box 24"/>
              <p:cNvSpPr txBox="1">
                <a:spLocks noChangeArrowheads="1"/>
              </p:cNvSpPr>
              <p:nvPr/>
            </p:nvSpPr>
            <p:spPr bwMode="auto">
              <a:xfrm>
                <a:off x="4070996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69" name="Text Box 25"/>
              <p:cNvSpPr txBox="1">
                <a:spLocks noChangeArrowheads="1"/>
              </p:cNvSpPr>
              <p:nvPr/>
            </p:nvSpPr>
            <p:spPr bwMode="auto">
              <a:xfrm>
                <a:off x="4070996" y="21769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8</a:t>
                </a:r>
              </a:p>
            </p:txBody>
          </p:sp>
          <p:sp>
            <p:nvSpPr>
              <p:cNvPr id="70" name="Text Box 26"/>
              <p:cNvSpPr txBox="1">
                <a:spLocks noChangeArrowheads="1"/>
              </p:cNvSpPr>
              <p:nvPr/>
            </p:nvSpPr>
            <p:spPr bwMode="auto">
              <a:xfrm>
                <a:off x="4440561" y="248173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71" name="Text Box 27"/>
              <p:cNvSpPr txBox="1">
                <a:spLocks noChangeArrowheads="1"/>
              </p:cNvSpPr>
              <p:nvPr/>
            </p:nvSpPr>
            <p:spPr bwMode="auto">
              <a:xfrm>
                <a:off x="4440561" y="21769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9</a:t>
                </a:r>
              </a:p>
            </p:txBody>
          </p:sp>
          <p:sp>
            <p:nvSpPr>
              <p:cNvPr id="72" name="Text Box 28"/>
              <p:cNvSpPr txBox="1">
                <a:spLocks noChangeArrowheads="1"/>
              </p:cNvSpPr>
              <p:nvPr/>
            </p:nvSpPr>
            <p:spPr bwMode="auto">
              <a:xfrm>
                <a:off x="8495232" y="2482796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dirty="0"/>
                  <a:t>…</a:t>
                </a:r>
              </a:p>
            </p:txBody>
          </p:sp>
          <p:sp>
            <p:nvSpPr>
              <p:cNvPr id="73" name="Text Box 29"/>
              <p:cNvSpPr txBox="1">
                <a:spLocks noChangeArrowheads="1"/>
              </p:cNvSpPr>
              <p:nvPr/>
            </p:nvSpPr>
            <p:spPr bwMode="auto">
              <a:xfrm>
                <a:off x="8495232" y="2187521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dirty="0"/>
                  <a:t>…</a:t>
                </a:r>
              </a:p>
            </p:txBody>
          </p:sp>
          <p:sp>
            <p:nvSpPr>
              <p:cNvPr id="74" name="Text Box 10"/>
              <p:cNvSpPr txBox="1">
                <a:spLocks noChangeArrowheads="1"/>
              </p:cNvSpPr>
              <p:nvPr/>
            </p:nvSpPr>
            <p:spPr bwMode="auto">
              <a:xfrm>
                <a:off x="1114476" y="2482796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75" name="Text Box 9"/>
              <p:cNvSpPr txBox="1">
                <a:spLocks noChangeArrowheads="1"/>
              </p:cNvSpPr>
              <p:nvPr/>
            </p:nvSpPr>
            <p:spPr bwMode="auto">
              <a:xfrm>
                <a:off x="4799582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10</a:t>
                </a:r>
              </a:p>
            </p:txBody>
          </p:sp>
          <p:sp>
            <p:nvSpPr>
              <p:cNvPr id="76" name="Text Box 10"/>
              <p:cNvSpPr txBox="1">
                <a:spLocks noChangeArrowheads="1"/>
              </p:cNvSpPr>
              <p:nvPr/>
            </p:nvSpPr>
            <p:spPr bwMode="auto">
              <a:xfrm>
                <a:off x="5169147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77" name="Text Box 11"/>
              <p:cNvSpPr txBox="1">
                <a:spLocks noChangeArrowheads="1"/>
              </p:cNvSpPr>
              <p:nvPr/>
            </p:nvSpPr>
            <p:spPr bwMode="auto">
              <a:xfrm>
                <a:off x="5169147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11</a:t>
                </a:r>
              </a:p>
            </p:txBody>
          </p:sp>
          <p:sp>
            <p:nvSpPr>
              <p:cNvPr id="78" name="Text Box 12"/>
              <p:cNvSpPr txBox="1">
                <a:spLocks noChangeArrowheads="1"/>
              </p:cNvSpPr>
              <p:nvPr/>
            </p:nvSpPr>
            <p:spPr bwMode="auto">
              <a:xfrm>
                <a:off x="5538712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79" name="Text Box 13"/>
              <p:cNvSpPr txBox="1">
                <a:spLocks noChangeArrowheads="1"/>
              </p:cNvSpPr>
              <p:nvPr/>
            </p:nvSpPr>
            <p:spPr bwMode="auto">
              <a:xfrm>
                <a:off x="5538712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12</a:t>
                </a:r>
              </a:p>
            </p:txBody>
          </p:sp>
          <p:sp>
            <p:nvSpPr>
              <p:cNvPr id="80" name="Text Box 14"/>
              <p:cNvSpPr txBox="1">
                <a:spLocks noChangeArrowheads="1"/>
              </p:cNvSpPr>
              <p:nvPr/>
            </p:nvSpPr>
            <p:spPr bwMode="auto">
              <a:xfrm>
                <a:off x="5908277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81" name="Text Box 15"/>
              <p:cNvSpPr txBox="1">
                <a:spLocks noChangeArrowheads="1"/>
              </p:cNvSpPr>
              <p:nvPr/>
            </p:nvSpPr>
            <p:spPr bwMode="auto">
              <a:xfrm>
                <a:off x="5908277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13</a:t>
                </a:r>
              </a:p>
            </p:txBody>
          </p:sp>
          <p:sp>
            <p:nvSpPr>
              <p:cNvPr id="82" name="Text Box 16"/>
              <p:cNvSpPr txBox="1">
                <a:spLocks noChangeArrowheads="1"/>
              </p:cNvSpPr>
              <p:nvPr/>
            </p:nvSpPr>
            <p:spPr bwMode="auto">
              <a:xfrm>
                <a:off x="6277842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83" name="Text Box 17"/>
              <p:cNvSpPr txBox="1">
                <a:spLocks noChangeArrowheads="1"/>
              </p:cNvSpPr>
              <p:nvPr/>
            </p:nvSpPr>
            <p:spPr bwMode="auto">
              <a:xfrm>
                <a:off x="6277842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14</a:t>
                </a:r>
              </a:p>
            </p:txBody>
          </p:sp>
          <p:sp>
            <p:nvSpPr>
              <p:cNvPr id="84" name="Text Box 18"/>
              <p:cNvSpPr txBox="1">
                <a:spLocks noChangeArrowheads="1"/>
              </p:cNvSpPr>
              <p:nvPr/>
            </p:nvSpPr>
            <p:spPr bwMode="auto">
              <a:xfrm>
                <a:off x="6647407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 </a:t>
                </a:r>
              </a:p>
            </p:txBody>
          </p:sp>
          <p:sp>
            <p:nvSpPr>
              <p:cNvPr id="85" name="Text Box 19"/>
              <p:cNvSpPr txBox="1">
                <a:spLocks noChangeArrowheads="1"/>
              </p:cNvSpPr>
              <p:nvPr/>
            </p:nvSpPr>
            <p:spPr bwMode="auto">
              <a:xfrm>
                <a:off x="6647407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15</a:t>
                </a:r>
              </a:p>
            </p:txBody>
          </p:sp>
          <p:sp>
            <p:nvSpPr>
              <p:cNvPr id="86" name="Text Box 20"/>
              <p:cNvSpPr txBox="1">
                <a:spLocks noChangeArrowheads="1"/>
              </p:cNvSpPr>
              <p:nvPr/>
            </p:nvSpPr>
            <p:spPr bwMode="auto">
              <a:xfrm>
                <a:off x="7016972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87" name="Text Box 21"/>
              <p:cNvSpPr txBox="1">
                <a:spLocks noChangeArrowheads="1"/>
              </p:cNvSpPr>
              <p:nvPr/>
            </p:nvSpPr>
            <p:spPr bwMode="auto">
              <a:xfrm>
                <a:off x="7016972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16</a:t>
                </a:r>
              </a:p>
            </p:txBody>
          </p:sp>
          <p:sp>
            <p:nvSpPr>
              <p:cNvPr id="88" name="Text Box 22"/>
              <p:cNvSpPr txBox="1">
                <a:spLocks noChangeArrowheads="1"/>
              </p:cNvSpPr>
              <p:nvPr/>
            </p:nvSpPr>
            <p:spPr bwMode="auto">
              <a:xfrm>
                <a:off x="7386537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89" name="Text Box 23"/>
              <p:cNvSpPr txBox="1">
                <a:spLocks noChangeArrowheads="1"/>
              </p:cNvSpPr>
              <p:nvPr/>
            </p:nvSpPr>
            <p:spPr bwMode="auto">
              <a:xfrm>
                <a:off x="7386537" y="216619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17</a:t>
                </a:r>
              </a:p>
            </p:txBody>
          </p:sp>
          <p:sp>
            <p:nvSpPr>
              <p:cNvPr id="90" name="Text Box 24"/>
              <p:cNvSpPr txBox="1">
                <a:spLocks noChangeArrowheads="1"/>
              </p:cNvSpPr>
              <p:nvPr/>
            </p:nvSpPr>
            <p:spPr bwMode="auto">
              <a:xfrm>
                <a:off x="7756102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91" name="Text Box 25"/>
              <p:cNvSpPr txBox="1">
                <a:spLocks noChangeArrowheads="1"/>
              </p:cNvSpPr>
              <p:nvPr/>
            </p:nvSpPr>
            <p:spPr bwMode="auto">
              <a:xfrm>
                <a:off x="7756102" y="217572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18</a:t>
                </a:r>
              </a:p>
            </p:txBody>
          </p:sp>
          <p:sp>
            <p:nvSpPr>
              <p:cNvPr id="92" name="Text Box 26"/>
              <p:cNvSpPr txBox="1">
                <a:spLocks noChangeArrowheads="1"/>
              </p:cNvSpPr>
              <p:nvPr/>
            </p:nvSpPr>
            <p:spPr bwMode="auto">
              <a:xfrm>
                <a:off x="8125667" y="2480524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93" name="Text Box 27"/>
              <p:cNvSpPr txBox="1">
                <a:spLocks noChangeArrowheads="1"/>
              </p:cNvSpPr>
              <p:nvPr/>
            </p:nvSpPr>
            <p:spPr bwMode="auto">
              <a:xfrm>
                <a:off x="8125667" y="217572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BFBFBF"/>
                    </a:solidFill>
                  </a:rPr>
                  <a:t>19</a:t>
                </a:r>
              </a:p>
            </p:txBody>
          </p:sp>
          <p:sp>
            <p:nvSpPr>
              <p:cNvPr id="94" name="Text Box 10"/>
              <p:cNvSpPr txBox="1">
                <a:spLocks noChangeArrowheads="1"/>
              </p:cNvSpPr>
              <p:nvPr/>
            </p:nvSpPr>
            <p:spPr bwMode="auto">
              <a:xfrm>
                <a:off x="4799582" y="2481586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</p:grpSp>
        <p:sp>
          <p:nvSpPr>
            <p:cNvPr id="183" name="Text Box 8"/>
            <p:cNvSpPr txBox="1">
              <a:spLocks noChangeArrowheads="1"/>
            </p:cNvSpPr>
            <p:nvPr/>
          </p:nvSpPr>
          <p:spPr bwMode="auto">
            <a:xfrm>
              <a:off x="1112328" y="1872134"/>
              <a:ext cx="7752470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spcBef>
                  <a:spcPct val="50000"/>
                </a:spcBef>
                <a:defRPr sz="1600" b="0">
                  <a:latin typeface="+mj-lt"/>
                  <a:ea typeface="ＭＳ Ｐゴシック" charset="0"/>
                </a:defRPr>
              </a:lvl1pPr>
              <a:lvl2pPr marL="742950" indent="-285750">
                <a:defRPr sz="2000" b="1"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000000"/>
                  </a:solidFill>
                  <a:latin typeface="Times New Roman"/>
                  <a:cs typeface="Times New Roman"/>
                </a:rPr>
                <a:t>Mark all the multiples of 2:</a:t>
              </a:r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F82A00E5-E033-0242-B44F-614CF04B7299}"/>
              </a:ext>
            </a:extLst>
          </p:cNvPr>
          <p:cNvGrpSpPr/>
          <p:nvPr/>
        </p:nvGrpSpPr>
        <p:grpSpPr>
          <a:xfrm>
            <a:off x="392913" y="3037018"/>
            <a:ext cx="8484110" cy="924638"/>
            <a:chOff x="392913" y="3037018"/>
            <a:chExt cx="8484110" cy="924638"/>
          </a:xfrm>
        </p:grpSpPr>
        <p:grpSp>
          <p:nvGrpSpPr>
            <p:cNvPr id="260" name="Group 259"/>
            <p:cNvGrpSpPr/>
            <p:nvPr/>
          </p:nvGrpSpPr>
          <p:grpSpPr>
            <a:xfrm>
              <a:off x="392913" y="3308428"/>
              <a:ext cx="8484110" cy="653228"/>
              <a:chOff x="392913" y="3308428"/>
              <a:chExt cx="8484110" cy="653228"/>
            </a:xfrm>
          </p:grpSpPr>
          <p:sp>
            <p:nvSpPr>
              <p:cNvPr id="95" name="Text Box 8"/>
              <p:cNvSpPr txBox="1">
                <a:spLocks noChangeArrowheads="1"/>
              </p:cNvSpPr>
              <p:nvPr/>
            </p:nvSpPr>
            <p:spPr bwMode="auto">
              <a:xfrm>
                <a:off x="392913" y="3624044"/>
                <a:ext cx="1290590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CCCC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wrap="square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 algn="l">
                  <a:spcBef>
                    <a:spcPct val="50000"/>
                  </a:spcBef>
                </a:pPr>
                <a:r>
                  <a:rPr lang="en-US" sz="1400" b="0" dirty="0"/>
                  <a:t>isPrime</a:t>
                </a:r>
              </a:p>
            </p:txBody>
          </p:sp>
          <p:sp>
            <p:nvSpPr>
              <p:cNvPr id="96" name="Text Box 9"/>
              <p:cNvSpPr txBox="1">
                <a:spLocks noChangeArrowheads="1"/>
              </p:cNvSpPr>
              <p:nvPr/>
            </p:nvSpPr>
            <p:spPr bwMode="auto">
              <a:xfrm>
                <a:off x="1126702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0</a:t>
                </a:r>
              </a:p>
            </p:txBody>
          </p:sp>
          <p:sp>
            <p:nvSpPr>
              <p:cNvPr id="97" name="Text Box 10"/>
              <p:cNvSpPr txBox="1">
                <a:spLocks noChangeArrowheads="1"/>
              </p:cNvSpPr>
              <p:nvPr/>
            </p:nvSpPr>
            <p:spPr bwMode="auto">
              <a:xfrm>
                <a:off x="1496267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98" name="Text Box 11"/>
              <p:cNvSpPr txBox="1">
                <a:spLocks noChangeArrowheads="1"/>
              </p:cNvSpPr>
              <p:nvPr/>
            </p:nvSpPr>
            <p:spPr bwMode="auto">
              <a:xfrm>
                <a:off x="1496267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</a:t>
                </a:r>
              </a:p>
            </p:txBody>
          </p:sp>
          <p:sp>
            <p:nvSpPr>
              <p:cNvPr id="99" name="Text Box 12"/>
              <p:cNvSpPr txBox="1">
                <a:spLocks noChangeArrowheads="1"/>
              </p:cNvSpPr>
              <p:nvPr/>
            </p:nvSpPr>
            <p:spPr bwMode="auto">
              <a:xfrm>
                <a:off x="1865832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00" name="Text Box 13"/>
              <p:cNvSpPr txBox="1">
                <a:spLocks noChangeArrowheads="1"/>
              </p:cNvSpPr>
              <p:nvPr/>
            </p:nvSpPr>
            <p:spPr bwMode="auto">
              <a:xfrm>
                <a:off x="1865832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2</a:t>
                </a:r>
              </a:p>
            </p:txBody>
          </p:sp>
          <p:sp>
            <p:nvSpPr>
              <p:cNvPr id="101" name="Text Box 14"/>
              <p:cNvSpPr txBox="1">
                <a:spLocks noChangeArrowheads="1"/>
              </p:cNvSpPr>
              <p:nvPr/>
            </p:nvSpPr>
            <p:spPr bwMode="auto">
              <a:xfrm>
                <a:off x="2235397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02" name="Text Box 15"/>
              <p:cNvSpPr txBox="1">
                <a:spLocks noChangeArrowheads="1"/>
              </p:cNvSpPr>
              <p:nvPr/>
            </p:nvSpPr>
            <p:spPr bwMode="auto">
              <a:xfrm>
                <a:off x="2247156" y="3308428"/>
                <a:ext cx="369565" cy="338554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defPPr>
                  <a:defRPr lang="en-US"/>
                </a:defPPr>
                <a:lvl1pPr>
                  <a:spcBef>
                    <a:spcPct val="50000"/>
                  </a:spcBef>
                  <a:defRPr sz="1600" b="1">
                    <a:solidFill>
                      <a:srgbClr val="800000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latin typeface="Arial" charset="0"/>
                    <a:ea typeface="ＭＳ Ｐゴシック" charset="0"/>
                  </a:defRPr>
                </a:lvl9pPr>
              </a:lstStyle>
              <a:p>
                <a:r>
                  <a:rPr lang="en-US" dirty="0"/>
                  <a:t>3</a:t>
                </a:r>
              </a:p>
            </p:txBody>
          </p:sp>
          <p:sp>
            <p:nvSpPr>
              <p:cNvPr id="103" name="Text Box 16"/>
              <p:cNvSpPr txBox="1">
                <a:spLocks noChangeArrowheads="1"/>
              </p:cNvSpPr>
              <p:nvPr/>
            </p:nvSpPr>
            <p:spPr bwMode="auto">
              <a:xfrm>
                <a:off x="2604962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04" name="Text Box 17"/>
              <p:cNvSpPr txBox="1">
                <a:spLocks noChangeArrowheads="1"/>
              </p:cNvSpPr>
              <p:nvPr/>
            </p:nvSpPr>
            <p:spPr bwMode="auto">
              <a:xfrm>
                <a:off x="2604962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chemeClr val="bg1">
                        <a:lumMod val="85000"/>
                      </a:schemeClr>
                    </a:solidFill>
                  </a:rPr>
                  <a:t>4</a:t>
                </a:r>
              </a:p>
            </p:txBody>
          </p:sp>
          <p:sp>
            <p:nvSpPr>
              <p:cNvPr id="105" name="Text Box 18"/>
              <p:cNvSpPr txBox="1">
                <a:spLocks noChangeArrowheads="1"/>
              </p:cNvSpPr>
              <p:nvPr/>
            </p:nvSpPr>
            <p:spPr bwMode="auto">
              <a:xfrm>
                <a:off x="2974527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 </a:t>
                </a:r>
              </a:p>
            </p:txBody>
          </p:sp>
          <p:sp>
            <p:nvSpPr>
              <p:cNvPr id="106" name="Text Box 19"/>
              <p:cNvSpPr txBox="1">
                <a:spLocks noChangeArrowheads="1"/>
              </p:cNvSpPr>
              <p:nvPr/>
            </p:nvSpPr>
            <p:spPr bwMode="auto">
              <a:xfrm>
                <a:off x="2974527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chemeClr val="bg1">
                        <a:lumMod val="85000"/>
                      </a:schemeClr>
                    </a:solidFill>
                  </a:rPr>
                  <a:t>5</a:t>
                </a:r>
              </a:p>
            </p:txBody>
          </p:sp>
          <p:sp>
            <p:nvSpPr>
              <p:cNvPr id="107" name="Text Box 20"/>
              <p:cNvSpPr txBox="1">
                <a:spLocks noChangeArrowheads="1"/>
              </p:cNvSpPr>
              <p:nvPr/>
            </p:nvSpPr>
            <p:spPr bwMode="auto">
              <a:xfrm>
                <a:off x="3344092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08" name="Text Box 21"/>
              <p:cNvSpPr txBox="1">
                <a:spLocks noChangeArrowheads="1"/>
              </p:cNvSpPr>
              <p:nvPr/>
            </p:nvSpPr>
            <p:spPr bwMode="auto">
              <a:xfrm>
                <a:off x="3344092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6</a:t>
                </a:r>
              </a:p>
            </p:txBody>
          </p:sp>
          <p:sp>
            <p:nvSpPr>
              <p:cNvPr id="109" name="Text Box 22"/>
              <p:cNvSpPr txBox="1">
                <a:spLocks noChangeArrowheads="1"/>
              </p:cNvSpPr>
              <p:nvPr/>
            </p:nvSpPr>
            <p:spPr bwMode="auto">
              <a:xfrm>
                <a:off x="3713657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10" name="Text Box 23"/>
              <p:cNvSpPr txBox="1">
                <a:spLocks noChangeArrowheads="1"/>
              </p:cNvSpPr>
              <p:nvPr/>
            </p:nvSpPr>
            <p:spPr bwMode="auto">
              <a:xfrm>
                <a:off x="3713657" y="333194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7</a:t>
                </a:r>
              </a:p>
            </p:txBody>
          </p:sp>
          <p:sp>
            <p:nvSpPr>
              <p:cNvPr id="111" name="Text Box 24"/>
              <p:cNvSpPr txBox="1">
                <a:spLocks noChangeArrowheads="1"/>
              </p:cNvSpPr>
              <p:nvPr/>
            </p:nvSpPr>
            <p:spPr bwMode="auto">
              <a:xfrm>
                <a:off x="4083222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12" name="Text Box 25"/>
              <p:cNvSpPr txBox="1">
                <a:spLocks noChangeArrowheads="1"/>
              </p:cNvSpPr>
              <p:nvPr/>
            </p:nvSpPr>
            <p:spPr bwMode="auto">
              <a:xfrm>
                <a:off x="4083222" y="334146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8</a:t>
                </a:r>
              </a:p>
            </p:txBody>
          </p:sp>
          <p:sp>
            <p:nvSpPr>
              <p:cNvPr id="113" name="Text Box 26"/>
              <p:cNvSpPr txBox="1">
                <a:spLocks noChangeArrowheads="1"/>
              </p:cNvSpPr>
              <p:nvPr/>
            </p:nvSpPr>
            <p:spPr bwMode="auto">
              <a:xfrm>
                <a:off x="4452787" y="364626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14" name="Text Box 27"/>
              <p:cNvSpPr txBox="1">
                <a:spLocks noChangeArrowheads="1"/>
              </p:cNvSpPr>
              <p:nvPr/>
            </p:nvSpPr>
            <p:spPr bwMode="auto">
              <a:xfrm>
                <a:off x="4452787" y="334146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9</a:t>
                </a:r>
              </a:p>
            </p:txBody>
          </p:sp>
          <p:sp>
            <p:nvSpPr>
              <p:cNvPr id="115" name="Text Box 28"/>
              <p:cNvSpPr txBox="1">
                <a:spLocks noChangeArrowheads="1"/>
              </p:cNvSpPr>
              <p:nvPr/>
            </p:nvSpPr>
            <p:spPr bwMode="auto">
              <a:xfrm>
                <a:off x="8507458" y="3647331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dirty="0"/>
                  <a:t>…</a:t>
                </a:r>
              </a:p>
            </p:txBody>
          </p:sp>
          <p:sp>
            <p:nvSpPr>
              <p:cNvPr id="116" name="Text Box 29"/>
              <p:cNvSpPr txBox="1">
                <a:spLocks noChangeArrowheads="1"/>
              </p:cNvSpPr>
              <p:nvPr/>
            </p:nvSpPr>
            <p:spPr bwMode="auto">
              <a:xfrm>
                <a:off x="8507458" y="3352056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dirty="0"/>
                  <a:t>…</a:t>
                </a:r>
              </a:p>
            </p:txBody>
          </p:sp>
          <p:sp>
            <p:nvSpPr>
              <p:cNvPr id="117" name="Text Box 10"/>
              <p:cNvSpPr txBox="1">
                <a:spLocks noChangeArrowheads="1"/>
              </p:cNvSpPr>
              <p:nvPr/>
            </p:nvSpPr>
            <p:spPr bwMode="auto">
              <a:xfrm>
                <a:off x="1126702" y="3647331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18" name="Text Box 9"/>
              <p:cNvSpPr txBox="1">
                <a:spLocks noChangeArrowheads="1"/>
              </p:cNvSpPr>
              <p:nvPr/>
            </p:nvSpPr>
            <p:spPr bwMode="auto">
              <a:xfrm>
                <a:off x="4811808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10</a:t>
                </a:r>
              </a:p>
            </p:txBody>
          </p:sp>
          <p:sp>
            <p:nvSpPr>
              <p:cNvPr id="119" name="Text Box 10"/>
              <p:cNvSpPr txBox="1">
                <a:spLocks noChangeArrowheads="1"/>
              </p:cNvSpPr>
              <p:nvPr/>
            </p:nvSpPr>
            <p:spPr bwMode="auto">
              <a:xfrm>
                <a:off x="5181373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20" name="Text Box 11"/>
              <p:cNvSpPr txBox="1">
                <a:spLocks noChangeArrowheads="1"/>
              </p:cNvSpPr>
              <p:nvPr/>
            </p:nvSpPr>
            <p:spPr bwMode="auto">
              <a:xfrm>
                <a:off x="5181373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11</a:t>
                </a:r>
              </a:p>
            </p:txBody>
          </p:sp>
          <p:sp>
            <p:nvSpPr>
              <p:cNvPr id="121" name="Text Box 12"/>
              <p:cNvSpPr txBox="1">
                <a:spLocks noChangeArrowheads="1"/>
              </p:cNvSpPr>
              <p:nvPr/>
            </p:nvSpPr>
            <p:spPr bwMode="auto">
              <a:xfrm>
                <a:off x="5550938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22" name="Text Box 13"/>
              <p:cNvSpPr txBox="1">
                <a:spLocks noChangeArrowheads="1"/>
              </p:cNvSpPr>
              <p:nvPr/>
            </p:nvSpPr>
            <p:spPr bwMode="auto">
              <a:xfrm>
                <a:off x="5550938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12</a:t>
                </a:r>
              </a:p>
            </p:txBody>
          </p:sp>
          <p:sp>
            <p:nvSpPr>
              <p:cNvPr id="123" name="Text Box 14"/>
              <p:cNvSpPr txBox="1">
                <a:spLocks noChangeArrowheads="1"/>
              </p:cNvSpPr>
              <p:nvPr/>
            </p:nvSpPr>
            <p:spPr bwMode="auto">
              <a:xfrm>
                <a:off x="5920503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24" name="Text Box 15"/>
              <p:cNvSpPr txBox="1">
                <a:spLocks noChangeArrowheads="1"/>
              </p:cNvSpPr>
              <p:nvPr/>
            </p:nvSpPr>
            <p:spPr bwMode="auto">
              <a:xfrm>
                <a:off x="5920503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13</a:t>
                </a:r>
              </a:p>
            </p:txBody>
          </p:sp>
          <p:sp>
            <p:nvSpPr>
              <p:cNvPr id="125" name="Text Box 16"/>
              <p:cNvSpPr txBox="1">
                <a:spLocks noChangeArrowheads="1"/>
              </p:cNvSpPr>
              <p:nvPr/>
            </p:nvSpPr>
            <p:spPr bwMode="auto">
              <a:xfrm>
                <a:off x="6290068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26" name="Text Box 17"/>
              <p:cNvSpPr txBox="1">
                <a:spLocks noChangeArrowheads="1"/>
              </p:cNvSpPr>
              <p:nvPr/>
            </p:nvSpPr>
            <p:spPr bwMode="auto">
              <a:xfrm>
                <a:off x="6290068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14</a:t>
                </a:r>
              </a:p>
            </p:txBody>
          </p:sp>
          <p:sp>
            <p:nvSpPr>
              <p:cNvPr id="127" name="Text Box 18"/>
              <p:cNvSpPr txBox="1">
                <a:spLocks noChangeArrowheads="1"/>
              </p:cNvSpPr>
              <p:nvPr/>
            </p:nvSpPr>
            <p:spPr bwMode="auto">
              <a:xfrm>
                <a:off x="6659633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 </a:t>
                </a:r>
              </a:p>
            </p:txBody>
          </p:sp>
          <p:sp>
            <p:nvSpPr>
              <p:cNvPr id="128" name="Text Box 19"/>
              <p:cNvSpPr txBox="1">
                <a:spLocks noChangeArrowheads="1"/>
              </p:cNvSpPr>
              <p:nvPr/>
            </p:nvSpPr>
            <p:spPr bwMode="auto">
              <a:xfrm>
                <a:off x="6659633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15</a:t>
                </a:r>
              </a:p>
            </p:txBody>
          </p:sp>
          <p:sp>
            <p:nvSpPr>
              <p:cNvPr id="129" name="Text Box 20"/>
              <p:cNvSpPr txBox="1">
                <a:spLocks noChangeArrowheads="1"/>
              </p:cNvSpPr>
              <p:nvPr/>
            </p:nvSpPr>
            <p:spPr bwMode="auto">
              <a:xfrm>
                <a:off x="7029198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30" name="Text Box 21"/>
              <p:cNvSpPr txBox="1">
                <a:spLocks noChangeArrowheads="1"/>
              </p:cNvSpPr>
              <p:nvPr/>
            </p:nvSpPr>
            <p:spPr bwMode="auto">
              <a:xfrm>
                <a:off x="7029198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16</a:t>
                </a:r>
              </a:p>
            </p:txBody>
          </p:sp>
          <p:sp>
            <p:nvSpPr>
              <p:cNvPr id="131" name="Text Box 22"/>
              <p:cNvSpPr txBox="1">
                <a:spLocks noChangeArrowheads="1"/>
              </p:cNvSpPr>
              <p:nvPr/>
            </p:nvSpPr>
            <p:spPr bwMode="auto">
              <a:xfrm>
                <a:off x="7398763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32" name="Text Box 23"/>
              <p:cNvSpPr txBox="1">
                <a:spLocks noChangeArrowheads="1"/>
              </p:cNvSpPr>
              <p:nvPr/>
            </p:nvSpPr>
            <p:spPr bwMode="auto">
              <a:xfrm>
                <a:off x="7398763" y="3330734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17</a:t>
                </a:r>
              </a:p>
            </p:txBody>
          </p:sp>
          <p:sp>
            <p:nvSpPr>
              <p:cNvPr id="133" name="Text Box 24"/>
              <p:cNvSpPr txBox="1">
                <a:spLocks noChangeArrowheads="1"/>
              </p:cNvSpPr>
              <p:nvPr/>
            </p:nvSpPr>
            <p:spPr bwMode="auto">
              <a:xfrm>
                <a:off x="7768328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  <p:sp>
            <p:nvSpPr>
              <p:cNvPr id="134" name="Text Box 25"/>
              <p:cNvSpPr txBox="1">
                <a:spLocks noChangeArrowheads="1"/>
              </p:cNvSpPr>
              <p:nvPr/>
            </p:nvSpPr>
            <p:spPr bwMode="auto">
              <a:xfrm>
                <a:off x="7768328" y="334025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18</a:t>
                </a:r>
              </a:p>
            </p:txBody>
          </p:sp>
          <p:sp>
            <p:nvSpPr>
              <p:cNvPr id="135" name="Text Box 26"/>
              <p:cNvSpPr txBox="1">
                <a:spLocks noChangeArrowheads="1"/>
              </p:cNvSpPr>
              <p:nvPr/>
            </p:nvSpPr>
            <p:spPr bwMode="auto">
              <a:xfrm>
                <a:off x="8137893" y="3645059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T</a:t>
                </a:r>
              </a:p>
            </p:txBody>
          </p:sp>
          <p:sp>
            <p:nvSpPr>
              <p:cNvPr id="136" name="Text Box 27"/>
              <p:cNvSpPr txBox="1">
                <a:spLocks noChangeArrowheads="1"/>
              </p:cNvSpPr>
              <p:nvPr/>
            </p:nvSpPr>
            <p:spPr bwMode="auto">
              <a:xfrm>
                <a:off x="8137893" y="3340259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 rIns="0"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rgbClr val="D9D9D9"/>
                    </a:solidFill>
                  </a:rPr>
                  <a:t>19</a:t>
                </a:r>
              </a:p>
            </p:txBody>
          </p:sp>
          <p:sp>
            <p:nvSpPr>
              <p:cNvPr id="137" name="Text Box 10"/>
              <p:cNvSpPr txBox="1">
                <a:spLocks noChangeArrowheads="1"/>
              </p:cNvSpPr>
              <p:nvPr/>
            </p:nvSpPr>
            <p:spPr bwMode="auto">
              <a:xfrm>
                <a:off x="4811808" y="3646121"/>
                <a:ext cx="369565" cy="314325"/>
              </a:xfrm>
              <a:prstGeom prst="rect">
                <a:avLst/>
              </a:prstGeom>
              <a:solidFill>
                <a:srgbClr val="FFDEBD"/>
              </a:solidFill>
              <a:ln w="9525">
                <a:solidFill>
                  <a:schemeClr val="tx1"/>
                </a:solidFill>
                <a:miter lim="800000"/>
                <a:headEnd/>
                <a:tailEnd/>
              </a:ln>
              <a:effectLst/>
              <a:extLs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/>
                  <a:t>F</a:t>
                </a:r>
              </a:p>
            </p:txBody>
          </p:sp>
        </p:grpSp>
        <p:sp>
          <p:nvSpPr>
            <p:cNvPr id="185" name="Text Box 8"/>
            <p:cNvSpPr txBox="1">
              <a:spLocks noChangeArrowheads="1"/>
            </p:cNvSpPr>
            <p:nvPr/>
          </p:nvSpPr>
          <p:spPr bwMode="auto">
            <a:xfrm>
              <a:off x="1065571" y="3037018"/>
              <a:ext cx="7752470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spcBef>
                  <a:spcPct val="50000"/>
                </a:spcBef>
                <a:defRPr sz="1600" b="0">
                  <a:latin typeface="+mj-lt"/>
                  <a:ea typeface="ＭＳ Ｐゴシック" charset="0"/>
                </a:defRPr>
              </a:lvl1pPr>
              <a:lvl2pPr marL="742950" indent="-285750">
                <a:defRPr sz="2000" b="1"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000000"/>
                  </a:solidFill>
                  <a:latin typeface="Times New Roman"/>
                  <a:cs typeface="Times New Roman"/>
                </a:rPr>
                <a:t>Mark all the multiples of 3:</a:t>
              </a:r>
            </a:p>
          </p:txBody>
        </p:sp>
      </p:grpSp>
      <p:sp>
        <p:nvSpPr>
          <p:cNvPr id="231" name="Text Box 8"/>
          <p:cNvSpPr txBox="1">
            <a:spLocks noChangeArrowheads="1"/>
          </p:cNvSpPr>
          <p:nvPr/>
        </p:nvSpPr>
        <p:spPr bwMode="auto">
          <a:xfrm>
            <a:off x="1065571" y="5306269"/>
            <a:ext cx="7752470" cy="33855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defPPr>
              <a:defRPr lang="en-US"/>
            </a:defPPr>
            <a:lvl1pPr>
              <a:spcBef>
                <a:spcPct val="50000"/>
              </a:spcBef>
              <a:defRPr sz="1600" b="0">
                <a:latin typeface="+mj-lt"/>
                <a:ea typeface="ＭＳ Ｐゴシック" charset="0"/>
              </a:defRPr>
            </a:lvl1pPr>
            <a:lvl2pPr marL="742950" indent="-285750">
              <a:defRPr sz="2000" b="1"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latin typeface="Arial" charset="0"/>
                <a:ea typeface="ＭＳ Ｐゴシック" charset="0"/>
              </a:defRPr>
            </a:lvl9pPr>
          </a:lstStyle>
          <a:p>
            <a:r>
              <a:rPr lang="en-US" dirty="0">
                <a:latin typeface="Times New Roman"/>
                <a:cs typeface="Times New Roman"/>
              </a:rPr>
              <a:t>When done: the indexes of the surviving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true</a:t>
            </a:r>
            <a:r>
              <a:rPr lang="en-US" dirty="0">
                <a:latin typeface="Times New Roman"/>
                <a:cs typeface="Times New Roman"/>
              </a:rPr>
              <a:t> entries (greater than 1) are primes: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402990" y="5584823"/>
            <a:ext cx="8484577" cy="1031148"/>
            <a:chOff x="402990" y="5584823"/>
            <a:chExt cx="8484577" cy="1031148"/>
          </a:xfrm>
        </p:grpSpPr>
        <p:grpSp>
          <p:nvGrpSpPr>
            <p:cNvPr id="3" name="Group 2"/>
            <p:cNvGrpSpPr/>
            <p:nvPr/>
          </p:nvGrpSpPr>
          <p:grpSpPr>
            <a:xfrm>
              <a:off x="402990" y="5584823"/>
              <a:ext cx="8484577" cy="1031148"/>
              <a:chOff x="402990" y="5584823"/>
              <a:chExt cx="8484577" cy="1031148"/>
            </a:xfrm>
          </p:grpSpPr>
          <p:grpSp>
            <p:nvGrpSpPr>
              <p:cNvPr id="264" name="Group 263"/>
              <p:cNvGrpSpPr/>
              <p:nvPr/>
            </p:nvGrpSpPr>
            <p:grpSpPr>
              <a:xfrm>
                <a:off x="403457" y="5584823"/>
                <a:ext cx="8484110" cy="630922"/>
                <a:chOff x="403457" y="5584823"/>
                <a:chExt cx="8484110" cy="630922"/>
              </a:xfrm>
            </p:grpSpPr>
            <p:sp>
              <p:nvSpPr>
                <p:cNvPr id="188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03457" y="5878133"/>
                  <a:ext cx="1290590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CCCC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l">
                    <a:spcBef>
                      <a:spcPct val="50000"/>
                    </a:spcBef>
                  </a:pPr>
                  <a:r>
                    <a:rPr lang="en-US" sz="1400" b="0" dirty="0"/>
                    <a:t>isPrime</a:t>
                  </a:r>
                </a:p>
              </p:txBody>
            </p:sp>
            <p:sp>
              <p:nvSpPr>
                <p:cNvPr id="189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1137246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0</a:t>
                  </a:r>
                </a:p>
              </p:txBody>
            </p:sp>
            <p:sp>
              <p:nvSpPr>
                <p:cNvPr id="190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1506811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91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1506811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</a:t>
                  </a:r>
                </a:p>
              </p:txBody>
            </p:sp>
            <p:sp>
              <p:nvSpPr>
                <p:cNvPr id="192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1876376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93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876376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2</a:t>
                  </a:r>
                </a:p>
              </p:txBody>
            </p:sp>
            <p:sp>
              <p:nvSpPr>
                <p:cNvPr id="194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245941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95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245941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196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2615506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97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2615506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4</a:t>
                  </a:r>
                </a:p>
              </p:txBody>
            </p:sp>
            <p:sp>
              <p:nvSpPr>
                <p:cNvPr id="198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2985071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 </a:t>
                  </a:r>
                </a:p>
              </p:txBody>
            </p:sp>
            <p:sp>
              <p:nvSpPr>
                <p:cNvPr id="199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2985071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5</a:t>
                  </a:r>
                </a:p>
              </p:txBody>
            </p:sp>
            <p:sp>
              <p:nvSpPr>
                <p:cNvPr id="200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3354636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01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3354636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6</a:t>
                  </a:r>
                </a:p>
              </p:txBody>
            </p:sp>
            <p:sp>
              <p:nvSpPr>
                <p:cNvPr id="202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3724201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03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3724201" y="55860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7</a:t>
                  </a:r>
                </a:p>
              </p:txBody>
            </p:sp>
            <p:sp>
              <p:nvSpPr>
                <p:cNvPr id="204" name="Text Box 24"/>
                <p:cNvSpPr txBox="1">
                  <a:spLocks noChangeArrowheads="1"/>
                </p:cNvSpPr>
                <p:nvPr/>
              </p:nvSpPr>
              <p:spPr bwMode="auto">
                <a:xfrm>
                  <a:off x="4093766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05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4093766" y="5595558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8</a:t>
                  </a:r>
                </a:p>
              </p:txBody>
            </p:sp>
            <p:sp>
              <p:nvSpPr>
                <p:cNvPr id="206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4463331" y="590035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07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4463331" y="5595558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9</a:t>
                  </a:r>
                </a:p>
              </p:txBody>
            </p:sp>
            <p:sp>
              <p:nvSpPr>
                <p:cNvPr id="208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8518002" y="5901420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dirty="0"/>
                    <a:t>…</a:t>
                  </a:r>
                </a:p>
              </p:txBody>
            </p:sp>
            <p:sp>
              <p:nvSpPr>
                <p:cNvPr id="209" name="Text Box 29"/>
                <p:cNvSpPr txBox="1">
                  <a:spLocks noChangeArrowheads="1"/>
                </p:cNvSpPr>
                <p:nvPr/>
              </p:nvSpPr>
              <p:spPr bwMode="auto">
                <a:xfrm>
                  <a:off x="8518002" y="5606145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…</a:t>
                  </a:r>
                </a:p>
              </p:txBody>
            </p:sp>
            <p:sp>
              <p:nvSpPr>
                <p:cNvPr id="210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1137246" y="5901420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11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4822352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10</a:t>
                  </a:r>
                </a:p>
              </p:txBody>
            </p:sp>
            <p:sp>
              <p:nvSpPr>
                <p:cNvPr id="212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5191917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13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191917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11</a:t>
                  </a:r>
                </a:p>
              </p:txBody>
            </p:sp>
            <p:sp>
              <p:nvSpPr>
                <p:cNvPr id="214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5561482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15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5561482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12</a:t>
                  </a:r>
                </a:p>
              </p:txBody>
            </p:sp>
            <p:sp>
              <p:nvSpPr>
                <p:cNvPr id="216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5931047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17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5931047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13</a:t>
                  </a:r>
                </a:p>
              </p:txBody>
            </p:sp>
            <p:sp>
              <p:nvSpPr>
                <p:cNvPr id="218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300612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19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6300612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14</a:t>
                  </a:r>
                </a:p>
              </p:txBody>
            </p:sp>
            <p:sp>
              <p:nvSpPr>
                <p:cNvPr id="220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6670177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 </a:t>
                  </a:r>
                </a:p>
              </p:txBody>
            </p:sp>
            <p:sp>
              <p:nvSpPr>
                <p:cNvPr id="221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6670177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15</a:t>
                  </a:r>
                </a:p>
              </p:txBody>
            </p:sp>
            <p:sp>
              <p:nvSpPr>
                <p:cNvPr id="222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7039742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23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7039742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16</a:t>
                  </a:r>
                </a:p>
              </p:txBody>
            </p:sp>
            <p:sp>
              <p:nvSpPr>
                <p:cNvPr id="224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7409307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25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7409307" y="558482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17</a:t>
                  </a:r>
                </a:p>
              </p:txBody>
            </p:sp>
            <p:sp>
              <p:nvSpPr>
                <p:cNvPr id="226" name="Text Box 24"/>
                <p:cNvSpPr txBox="1">
                  <a:spLocks noChangeArrowheads="1"/>
                </p:cNvSpPr>
                <p:nvPr/>
              </p:nvSpPr>
              <p:spPr bwMode="auto">
                <a:xfrm>
                  <a:off x="7778872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227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7778872" y="5594348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18</a:t>
                  </a:r>
                </a:p>
              </p:txBody>
            </p:sp>
            <p:sp>
              <p:nvSpPr>
                <p:cNvPr id="228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8148437" y="589914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229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8148437" y="5594348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19</a:t>
                  </a:r>
                </a:p>
              </p:txBody>
            </p:sp>
            <p:sp>
              <p:nvSpPr>
                <p:cNvPr id="230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4822352" y="5900210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</p:grpSp>
          <p:grpSp>
            <p:nvGrpSpPr>
              <p:cNvPr id="263" name="Group 262"/>
              <p:cNvGrpSpPr/>
              <p:nvPr/>
            </p:nvGrpSpPr>
            <p:grpSpPr>
              <a:xfrm>
                <a:off x="402990" y="6277451"/>
                <a:ext cx="8484110" cy="338520"/>
                <a:chOff x="402990" y="6277451"/>
                <a:chExt cx="8484110" cy="338520"/>
              </a:xfrm>
            </p:grpSpPr>
            <p:sp>
              <p:nvSpPr>
                <p:cNvPr id="234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1136779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0</a:t>
                  </a:r>
                </a:p>
              </p:txBody>
            </p:sp>
            <p:sp>
              <p:nvSpPr>
                <p:cNvPr id="235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1506344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</a:t>
                  </a:r>
                </a:p>
              </p:txBody>
            </p:sp>
            <p:sp>
              <p:nvSpPr>
                <p:cNvPr id="236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875909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2</a:t>
                  </a:r>
                </a:p>
              </p:txBody>
            </p:sp>
            <p:sp>
              <p:nvSpPr>
                <p:cNvPr id="237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245474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239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2984604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5</a:t>
                  </a:r>
                </a:p>
              </p:txBody>
            </p:sp>
            <p:sp>
              <p:nvSpPr>
                <p:cNvPr id="241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3723734" y="629105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7</a:t>
                  </a:r>
                </a:p>
              </p:txBody>
            </p:sp>
            <p:sp>
              <p:nvSpPr>
                <p:cNvPr id="244" name="Text Box 29"/>
                <p:cNvSpPr txBox="1">
                  <a:spLocks noChangeArrowheads="1"/>
                </p:cNvSpPr>
                <p:nvPr/>
              </p:nvSpPr>
              <p:spPr bwMode="auto">
                <a:xfrm>
                  <a:off x="8517535" y="631117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dirty="0">
                      <a:solidFill>
                        <a:srgbClr val="000000"/>
                      </a:solidFill>
                    </a:rPr>
                    <a:t>…</a:t>
                  </a:r>
                </a:p>
              </p:txBody>
            </p:sp>
            <p:sp>
              <p:nvSpPr>
                <p:cNvPr id="246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191450" y="628984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11</a:t>
                  </a:r>
                </a:p>
              </p:txBody>
            </p:sp>
            <p:sp>
              <p:nvSpPr>
                <p:cNvPr id="248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5930580" y="628984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13</a:t>
                  </a:r>
                </a:p>
              </p:txBody>
            </p:sp>
            <p:sp>
              <p:nvSpPr>
                <p:cNvPr id="252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7408840" y="6289849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17</a:t>
                  </a:r>
                </a:p>
              </p:txBody>
            </p:sp>
            <p:sp>
              <p:nvSpPr>
                <p:cNvPr id="254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8147970" y="6299374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19</a:t>
                  </a:r>
                </a:p>
              </p:txBody>
            </p:sp>
            <p:sp>
              <p:nvSpPr>
                <p:cNvPr id="262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02990" y="6277451"/>
                  <a:ext cx="1290590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CCCC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l">
                    <a:spcBef>
                      <a:spcPct val="50000"/>
                    </a:spcBef>
                  </a:pPr>
                  <a:r>
                    <a:rPr lang="en-US" sz="1400" b="0" dirty="0"/>
                    <a:t>output:</a:t>
                  </a:r>
                </a:p>
              </p:txBody>
            </p:sp>
          </p:grpSp>
        </p:grpSp>
        <p:sp>
          <p:nvSpPr>
            <p:cNvPr id="5" name="Rectangle 4"/>
            <p:cNvSpPr/>
            <p:nvPr/>
          </p:nvSpPr>
          <p:spPr bwMode="auto">
            <a:xfrm>
              <a:off x="1137247" y="6302549"/>
              <a:ext cx="639872" cy="292100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91AC4844-B6D3-034E-9B67-486D98954AF0}"/>
              </a:ext>
            </a:extLst>
          </p:cNvPr>
          <p:cNvGrpSpPr/>
          <p:nvPr/>
        </p:nvGrpSpPr>
        <p:grpSpPr>
          <a:xfrm>
            <a:off x="403457" y="4087882"/>
            <a:ext cx="8484110" cy="959951"/>
            <a:chOff x="403457" y="4087882"/>
            <a:chExt cx="8484110" cy="959951"/>
          </a:xfrm>
        </p:grpSpPr>
        <p:sp>
          <p:nvSpPr>
            <p:cNvPr id="187" name="Text Box 8"/>
            <p:cNvSpPr txBox="1">
              <a:spLocks noChangeArrowheads="1"/>
            </p:cNvSpPr>
            <p:nvPr/>
          </p:nvSpPr>
          <p:spPr bwMode="auto">
            <a:xfrm>
              <a:off x="1123805" y="4087882"/>
              <a:ext cx="7752470" cy="338554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 xmlns="">
                  <a:solidFill>
                    <a:srgbClr val="CCCC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 xmlns="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defPPr>
                <a:defRPr lang="en-US"/>
              </a:defPPr>
              <a:lvl1pPr>
                <a:spcBef>
                  <a:spcPct val="50000"/>
                </a:spcBef>
                <a:defRPr sz="1600" b="0">
                  <a:latin typeface="+mj-lt"/>
                  <a:ea typeface="ＭＳ Ｐゴシック" charset="0"/>
                </a:defRPr>
              </a:lvl1pPr>
              <a:lvl2pPr marL="742950" indent="-285750">
                <a:defRPr sz="2000" b="1">
                  <a:latin typeface="Arial" charset="0"/>
                  <a:ea typeface="ＭＳ Ｐゴシック" charset="0"/>
                </a:defRPr>
              </a:lvl2pPr>
              <a:lvl3pPr marL="1143000" indent="-228600">
                <a:defRPr sz="2000" b="1">
                  <a:latin typeface="Arial" charset="0"/>
                  <a:ea typeface="ＭＳ Ｐゴシック" charset="0"/>
                </a:defRPr>
              </a:lvl3pPr>
              <a:lvl4pPr marL="1600200" indent="-228600">
                <a:defRPr sz="2000" b="1">
                  <a:latin typeface="Arial" charset="0"/>
                  <a:ea typeface="ＭＳ Ｐゴシック" charset="0"/>
                </a:defRPr>
              </a:lvl4pPr>
              <a:lvl5pPr marL="2057400" indent="-228600">
                <a:defRPr sz="2000" b="1">
                  <a:latin typeface="Arial" charset="0"/>
                  <a:ea typeface="ＭＳ Ｐゴシック" charset="0"/>
                </a:defRPr>
              </a:lvl5pPr>
              <a:lvl6pPr marL="25146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6pPr>
              <a:lvl7pPr marL="29718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7pPr>
              <a:lvl8pPr marL="34290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8pPr>
              <a:lvl9pPr marL="3886200" indent="-228600" algn="ctr" eaLnBrk="0" fontAlgn="base" hangingPunct="0">
                <a:spcBef>
                  <a:spcPct val="0"/>
                </a:spcBef>
                <a:spcAft>
                  <a:spcPct val="0"/>
                </a:spcAft>
                <a:defRPr sz="2000" b="1">
                  <a:latin typeface="Arial" charset="0"/>
                  <a:ea typeface="ＭＳ Ｐゴシック" charset="0"/>
                </a:defRPr>
              </a:lvl9pPr>
            </a:lstStyle>
            <a:p>
              <a:r>
                <a:rPr lang="en-US" dirty="0">
                  <a:solidFill>
                    <a:srgbClr val="000000"/>
                  </a:solidFill>
                  <a:latin typeface="Times New Roman"/>
                  <a:cs typeface="Times New Roman"/>
                </a:rPr>
                <a:t>Mark all the multiples of 5 (the next number which was not yet crossed out):</a:t>
              </a:r>
            </a:p>
          </p:txBody>
        </p:sp>
        <p:grpSp>
          <p:nvGrpSpPr>
            <p:cNvPr id="4" name="Group 3"/>
            <p:cNvGrpSpPr/>
            <p:nvPr/>
          </p:nvGrpSpPr>
          <p:grpSpPr>
            <a:xfrm>
              <a:off x="403457" y="4398819"/>
              <a:ext cx="8484110" cy="649014"/>
              <a:chOff x="403457" y="4398819"/>
              <a:chExt cx="8484110" cy="649014"/>
            </a:xfrm>
          </p:grpSpPr>
          <p:grpSp>
            <p:nvGrpSpPr>
              <p:cNvPr id="261" name="Group 260"/>
              <p:cNvGrpSpPr/>
              <p:nvPr/>
            </p:nvGrpSpPr>
            <p:grpSpPr>
              <a:xfrm>
                <a:off x="403457" y="4398819"/>
                <a:ext cx="8484110" cy="649014"/>
                <a:chOff x="403457" y="4398819"/>
                <a:chExt cx="8484110" cy="649014"/>
              </a:xfrm>
            </p:grpSpPr>
            <p:sp>
              <p:nvSpPr>
                <p:cNvPr id="139" name="Text Box 8"/>
                <p:cNvSpPr txBox="1">
                  <a:spLocks noChangeArrowheads="1"/>
                </p:cNvSpPr>
                <p:nvPr/>
              </p:nvSpPr>
              <p:spPr bwMode="auto">
                <a:xfrm>
                  <a:off x="403457" y="4710221"/>
                  <a:ext cx="1290590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CCCC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wrap="square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 algn="l">
                    <a:spcBef>
                      <a:spcPct val="50000"/>
                    </a:spcBef>
                  </a:pPr>
                  <a:r>
                    <a:rPr lang="en-US" sz="1400" b="0" dirty="0"/>
                    <a:t>isPrime</a:t>
                  </a:r>
                </a:p>
              </p:txBody>
            </p:sp>
            <p:sp>
              <p:nvSpPr>
                <p:cNvPr id="140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1137246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0</a:t>
                  </a:r>
                </a:p>
              </p:txBody>
            </p:sp>
            <p:sp>
              <p:nvSpPr>
                <p:cNvPr id="141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1506811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42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1506811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1</a:t>
                  </a:r>
                </a:p>
              </p:txBody>
            </p:sp>
            <p:sp>
              <p:nvSpPr>
                <p:cNvPr id="143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1876376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44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1876376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2</a:t>
                  </a:r>
                </a:p>
              </p:txBody>
            </p:sp>
            <p:sp>
              <p:nvSpPr>
                <p:cNvPr id="145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2245941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46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2245941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rgbClr val="000000"/>
                      </a:solidFill>
                    </a:rPr>
                    <a:t>3</a:t>
                  </a:r>
                </a:p>
              </p:txBody>
            </p:sp>
            <p:sp>
              <p:nvSpPr>
                <p:cNvPr id="147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2615506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48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2999283" y="4398819"/>
                  <a:ext cx="369565" cy="338554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defPPr>
                    <a:defRPr lang="en-US"/>
                  </a:defPPr>
                  <a:lvl1pPr>
                    <a:spcBef>
                      <a:spcPct val="50000"/>
                    </a:spcBef>
                    <a:defRPr sz="1600" b="1">
                      <a:solidFill>
                        <a:srgbClr val="800000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latin typeface="Arial" charset="0"/>
                      <a:ea typeface="ＭＳ Ｐゴシック" charset="0"/>
                    </a:defRPr>
                  </a:lvl9pPr>
                </a:lstStyle>
                <a:p>
                  <a:r>
                    <a:rPr lang="en-US" dirty="0"/>
                    <a:t>5</a:t>
                  </a:r>
                </a:p>
              </p:txBody>
            </p:sp>
            <p:sp>
              <p:nvSpPr>
                <p:cNvPr id="149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2985071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 </a:t>
                  </a:r>
                </a:p>
              </p:txBody>
            </p:sp>
            <p:sp>
              <p:nvSpPr>
                <p:cNvPr id="151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3354636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52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3354636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6</a:t>
                  </a:r>
                </a:p>
              </p:txBody>
            </p:sp>
            <p:sp>
              <p:nvSpPr>
                <p:cNvPr id="153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3724201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54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3724201" y="441812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7</a:t>
                  </a:r>
                </a:p>
              </p:txBody>
            </p:sp>
            <p:sp>
              <p:nvSpPr>
                <p:cNvPr id="155" name="Text Box 24"/>
                <p:cNvSpPr txBox="1">
                  <a:spLocks noChangeArrowheads="1"/>
                </p:cNvSpPr>
                <p:nvPr/>
              </p:nvSpPr>
              <p:spPr bwMode="auto">
                <a:xfrm>
                  <a:off x="4093766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56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4093766" y="4427646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8</a:t>
                  </a:r>
                </a:p>
              </p:txBody>
            </p:sp>
            <p:sp>
              <p:nvSpPr>
                <p:cNvPr id="157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4463331" y="473244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58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4463331" y="4427646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9</a:t>
                  </a:r>
                </a:p>
              </p:txBody>
            </p:sp>
            <p:sp>
              <p:nvSpPr>
                <p:cNvPr id="159" name="Text Box 28"/>
                <p:cNvSpPr txBox="1">
                  <a:spLocks noChangeArrowheads="1"/>
                </p:cNvSpPr>
                <p:nvPr/>
              </p:nvSpPr>
              <p:spPr bwMode="auto">
                <a:xfrm>
                  <a:off x="8518002" y="473350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dirty="0"/>
                    <a:t>…</a:t>
                  </a:r>
                </a:p>
              </p:txBody>
            </p:sp>
            <p:sp>
              <p:nvSpPr>
                <p:cNvPr id="160" name="Text Box 29"/>
                <p:cNvSpPr txBox="1">
                  <a:spLocks noChangeArrowheads="1"/>
                </p:cNvSpPr>
                <p:nvPr/>
              </p:nvSpPr>
              <p:spPr bwMode="auto">
                <a:xfrm>
                  <a:off x="8518002" y="4438233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dirty="0">
                      <a:solidFill>
                        <a:schemeClr val="bg1">
                          <a:lumMod val="75000"/>
                        </a:schemeClr>
                      </a:solidFill>
                    </a:rPr>
                    <a:t>…</a:t>
                  </a:r>
                </a:p>
              </p:txBody>
            </p:sp>
            <p:sp>
              <p:nvSpPr>
                <p:cNvPr id="161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1137246" y="473350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62" name="Text Box 9"/>
                <p:cNvSpPr txBox="1">
                  <a:spLocks noChangeArrowheads="1"/>
                </p:cNvSpPr>
                <p:nvPr/>
              </p:nvSpPr>
              <p:spPr bwMode="auto">
                <a:xfrm>
                  <a:off x="4822352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10</a:t>
                  </a:r>
                </a:p>
              </p:txBody>
            </p:sp>
            <p:sp>
              <p:nvSpPr>
                <p:cNvPr id="163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5191917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64" name="Text Box 11"/>
                <p:cNvSpPr txBox="1">
                  <a:spLocks noChangeArrowheads="1"/>
                </p:cNvSpPr>
                <p:nvPr/>
              </p:nvSpPr>
              <p:spPr bwMode="auto">
                <a:xfrm>
                  <a:off x="5191917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11</a:t>
                  </a:r>
                </a:p>
              </p:txBody>
            </p:sp>
            <p:sp>
              <p:nvSpPr>
                <p:cNvPr id="165" name="Text Box 12"/>
                <p:cNvSpPr txBox="1">
                  <a:spLocks noChangeArrowheads="1"/>
                </p:cNvSpPr>
                <p:nvPr/>
              </p:nvSpPr>
              <p:spPr bwMode="auto">
                <a:xfrm>
                  <a:off x="5561482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66" name="Text Box 13"/>
                <p:cNvSpPr txBox="1">
                  <a:spLocks noChangeArrowheads="1"/>
                </p:cNvSpPr>
                <p:nvPr/>
              </p:nvSpPr>
              <p:spPr bwMode="auto">
                <a:xfrm>
                  <a:off x="5561482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12</a:t>
                  </a:r>
                </a:p>
              </p:txBody>
            </p:sp>
            <p:sp>
              <p:nvSpPr>
                <p:cNvPr id="167" name="Text Box 14"/>
                <p:cNvSpPr txBox="1">
                  <a:spLocks noChangeArrowheads="1"/>
                </p:cNvSpPr>
                <p:nvPr/>
              </p:nvSpPr>
              <p:spPr bwMode="auto">
                <a:xfrm>
                  <a:off x="5931047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68" name="Text Box 15"/>
                <p:cNvSpPr txBox="1">
                  <a:spLocks noChangeArrowheads="1"/>
                </p:cNvSpPr>
                <p:nvPr/>
              </p:nvSpPr>
              <p:spPr bwMode="auto">
                <a:xfrm>
                  <a:off x="5931047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13</a:t>
                  </a:r>
                </a:p>
              </p:txBody>
            </p:sp>
            <p:sp>
              <p:nvSpPr>
                <p:cNvPr id="169" name="Text Box 16"/>
                <p:cNvSpPr txBox="1">
                  <a:spLocks noChangeArrowheads="1"/>
                </p:cNvSpPr>
                <p:nvPr/>
              </p:nvSpPr>
              <p:spPr bwMode="auto">
                <a:xfrm>
                  <a:off x="6300612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70" name="Text Box 17"/>
                <p:cNvSpPr txBox="1">
                  <a:spLocks noChangeArrowheads="1"/>
                </p:cNvSpPr>
                <p:nvPr/>
              </p:nvSpPr>
              <p:spPr bwMode="auto">
                <a:xfrm>
                  <a:off x="6300612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14</a:t>
                  </a:r>
                </a:p>
              </p:txBody>
            </p:sp>
            <p:sp>
              <p:nvSpPr>
                <p:cNvPr id="171" name="Text Box 18"/>
                <p:cNvSpPr txBox="1">
                  <a:spLocks noChangeArrowheads="1"/>
                </p:cNvSpPr>
                <p:nvPr/>
              </p:nvSpPr>
              <p:spPr bwMode="auto">
                <a:xfrm>
                  <a:off x="6670177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 </a:t>
                  </a:r>
                </a:p>
              </p:txBody>
            </p:sp>
            <p:sp>
              <p:nvSpPr>
                <p:cNvPr id="172" name="Text Box 19"/>
                <p:cNvSpPr txBox="1">
                  <a:spLocks noChangeArrowheads="1"/>
                </p:cNvSpPr>
                <p:nvPr/>
              </p:nvSpPr>
              <p:spPr bwMode="auto">
                <a:xfrm>
                  <a:off x="6670177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15</a:t>
                  </a:r>
                </a:p>
              </p:txBody>
            </p:sp>
            <p:sp>
              <p:nvSpPr>
                <p:cNvPr id="173" name="Text Box 20"/>
                <p:cNvSpPr txBox="1">
                  <a:spLocks noChangeArrowheads="1"/>
                </p:cNvSpPr>
                <p:nvPr/>
              </p:nvSpPr>
              <p:spPr bwMode="auto">
                <a:xfrm>
                  <a:off x="7039742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74" name="Text Box 21"/>
                <p:cNvSpPr txBox="1">
                  <a:spLocks noChangeArrowheads="1"/>
                </p:cNvSpPr>
                <p:nvPr/>
              </p:nvSpPr>
              <p:spPr bwMode="auto">
                <a:xfrm>
                  <a:off x="7039742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16</a:t>
                  </a:r>
                </a:p>
              </p:txBody>
            </p:sp>
            <p:sp>
              <p:nvSpPr>
                <p:cNvPr id="175" name="Text Box 22"/>
                <p:cNvSpPr txBox="1">
                  <a:spLocks noChangeArrowheads="1"/>
                </p:cNvSpPr>
                <p:nvPr/>
              </p:nvSpPr>
              <p:spPr bwMode="auto">
                <a:xfrm>
                  <a:off x="7409307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76" name="Text Box 23"/>
                <p:cNvSpPr txBox="1">
                  <a:spLocks noChangeArrowheads="1"/>
                </p:cNvSpPr>
                <p:nvPr/>
              </p:nvSpPr>
              <p:spPr bwMode="auto">
                <a:xfrm>
                  <a:off x="7409307" y="4416911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17</a:t>
                  </a:r>
                </a:p>
              </p:txBody>
            </p:sp>
            <p:sp>
              <p:nvSpPr>
                <p:cNvPr id="177" name="Text Box 24"/>
                <p:cNvSpPr txBox="1">
                  <a:spLocks noChangeArrowheads="1"/>
                </p:cNvSpPr>
                <p:nvPr/>
              </p:nvSpPr>
              <p:spPr bwMode="auto">
                <a:xfrm>
                  <a:off x="7778872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  <p:sp>
              <p:nvSpPr>
                <p:cNvPr id="178" name="Text Box 25"/>
                <p:cNvSpPr txBox="1">
                  <a:spLocks noChangeArrowheads="1"/>
                </p:cNvSpPr>
                <p:nvPr/>
              </p:nvSpPr>
              <p:spPr bwMode="auto">
                <a:xfrm>
                  <a:off x="7778872" y="4426436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18</a:t>
                  </a:r>
                </a:p>
              </p:txBody>
            </p:sp>
            <p:sp>
              <p:nvSpPr>
                <p:cNvPr id="179" name="Text Box 26"/>
                <p:cNvSpPr txBox="1">
                  <a:spLocks noChangeArrowheads="1"/>
                </p:cNvSpPr>
                <p:nvPr/>
              </p:nvSpPr>
              <p:spPr bwMode="auto">
                <a:xfrm>
                  <a:off x="8148437" y="4731236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T</a:t>
                  </a:r>
                </a:p>
              </p:txBody>
            </p:sp>
            <p:sp>
              <p:nvSpPr>
                <p:cNvPr id="180" name="Text Box 27"/>
                <p:cNvSpPr txBox="1">
                  <a:spLocks noChangeArrowheads="1"/>
                </p:cNvSpPr>
                <p:nvPr/>
              </p:nvSpPr>
              <p:spPr bwMode="auto">
                <a:xfrm>
                  <a:off x="8148437" y="4426436"/>
                  <a:ext cx="369565" cy="3048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DEBD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 rIns="0"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>
                      <a:solidFill>
                        <a:schemeClr val="bg1">
                          <a:lumMod val="75000"/>
                        </a:schemeClr>
                      </a:solidFill>
                    </a:rPr>
                    <a:t>19</a:t>
                  </a:r>
                </a:p>
              </p:txBody>
            </p:sp>
            <p:sp>
              <p:nvSpPr>
                <p:cNvPr id="181" name="Text Box 10"/>
                <p:cNvSpPr txBox="1">
                  <a:spLocks noChangeArrowheads="1"/>
                </p:cNvSpPr>
                <p:nvPr/>
              </p:nvSpPr>
              <p:spPr bwMode="auto">
                <a:xfrm>
                  <a:off x="4822352" y="4732298"/>
                  <a:ext cx="369565" cy="314325"/>
                </a:xfrm>
                <a:prstGeom prst="rect">
                  <a:avLst/>
                </a:prstGeom>
                <a:solidFill>
                  <a:srgbClr val="FFDEBD"/>
                </a:solidFill>
                <a:ln w="9525">
                  <a:solidFill>
                    <a:schemeClr val="tx1"/>
                  </a:solidFill>
                  <a:miter lim="800000"/>
                  <a:headEnd/>
                  <a:tailEnd/>
                </a:ln>
                <a:effectLst/>
                <a:extLst>
                  <a:ext uri="{AF507438-7753-43e0-B8FC-AC1667EBCBE1}">
                    <a14:hiddenEffects xmlns:a14="http://schemas.microsoft.com/office/drawing/2010/main" xmlns="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txBody>
                <a:bodyPr>
                  <a:spAutoFit/>
                </a:bodyPr>
                <a:lstStyle>
                  <a:lvl1pPr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1pPr>
                  <a:lvl2pPr marL="742950" indent="-28575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2pPr>
                  <a:lvl3pPr marL="11430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3pPr>
                  <a:lvl4pPr marL="16002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4pPr>
                  <a:lvl5pPr marL="2057400" indent="-228600"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5pPr>
                  <a:lvl6pPr marL="25146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6pPr>
                  <a:lvl7pPr marL="29718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7pPr>
                  <a:lvl8pPr marL="34290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8pPr>
                  <a:lvl9pPr marL="3886200" indent="-228600" algn="ctr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000" b="1">
                      <a:solidFill>
                        <a:schemeClr val="tx1"/>
                      </a:solidFill>
                      <a:latin typeface="Arial" charset="0"/>
                      <a:ea typeface="ＭＳ Ｐゴシック" charset="0"/>
                    </a:defRPr>
                  </a:lvl9pPr>
                </a:lstStyle>
                <a:p>
                  <a:pPr>
                    <a:spcBef>
                      <a:spcPct val="50000"/>
                    </a:spcBef>
                  </a:pPr>
                  <a:r>
                    <a:rPr lang="en-US" sz="1400" b="0" dirty="0"/>
                    <a:t>F</a:t>
                  </a:r>
                </a:p>
              </p:txBody>
            </p:sp>
          </p:grpSp>
          <p:sp>
            <p:nvSpPr>
              <p:cNvPr id="245" name="Text Box 21"/>
              <p:cNvSpPr txBox="1">
                <a:spLocks noChangeArrowheads="1"/>
              </p:cNvSpPr>
              <p:nvPr/>
            </p:nvSpPr>
            <p:spPr bwMode="auto">
              <a:xfrm>
                <a:off x="2643930" y="4403785"/>
                <a:ext cx="369565" cy="304800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DEBD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 xmlns="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>
                <a:spAutoFit/>
              </a:bodyPr>
              <a:lstStyle>
                <a:lvl1pPr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1pPr>
                <a:lvl2pPr marL="742950" indent="-28575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2pPr>
                <a:lvl3pPr marL="11430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3pPr>
                <a:lvl4pPr marL="16002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4pPr>
                <a:lvl5pPr marL="2057400" indent="-228600"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5pPr>
                <a:lvl6pPr marL="25146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6pPr>
                <a:lvl7pPr marL="29718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7pPr>
                <a:lvl8pPr marL="34290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8pPr>
                <a:lvl9pPr marL="3886200" indent="-228600" algn="ctr" eaLnBrk="0" fontAlgn="base" hangingPunct="0">
                  <a:spcBef>
                    <a:spcPct val="0"/>
                  </a:spcBef>
                  <a:spcAft>
                    <a:spcPct val="0"/>
                  </a:spcAft>
                  <a:defRPr sz="2000" b="1">
                    <a:solidFill>
                      <a:schemeClr val="tx1"/>
                    </a:solidFill>
                    <a:latin typeface="Arial" charset="0"/>
                    <a:ea typeface="ＭＳ Ｐゴシック" charset="0"/>
                  </a:defRPr>
                </a:lvl9pPr>
              </a:lstStyle>
              <a:p>
                <a:pPr>
                  <a:spcBef>
                    <a:spcPct val="50000"/>
                  </a:spcBef>
                </a:pPr>
                <a:r>
                  <a:rPr lang="en-US" sz="1400" b="0" dirty="0">
                    <a:solidFill>
                      <a:schemeClr val="bg1">
                        <a:lumMod val="75000"/>
                      </a:schemeClr>
                    </a:solidFill>
                  </a:rPr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64072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Sieve of Eratosthenes: implementation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23278" y="1289254"/>
            <a:ext cx="4458008" cy="200660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82880" tIns="0" rIns="182880" bIns="0" anchor="ctr" anchorCtr="0">
            <a:prstTxWarp prst="textNoShape">
              <a:avLst/>
            </a:prstTxWarp>
            <a:noAutofit/>
          </a:bodyPr>
          <a:lstStyle/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PrimesCounter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public static void main(String[] args)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final int N = Integer.parseInt(args[0]);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Put your code here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}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4" name="Rectangle 4"/>
          <p:cNvSpPr>
            <a:spLocks noChangeArrowheads="1"/>
          </p:cNvSpPr>
          <p:nvPr/>
        </p:nvSpPr>
        <p:spPr bwMode="auto">
          <a:xfrm>
            <a:off x="3513755" y="2953227"/>
            <a:ext cx="5006967" cy="3170099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82880" tIns="182880" rIns="182880" bIns="182880">
            <a:prstTxWarp prst="textNoShape">
              <a:avLst/>
            </a:prstTxWarp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java PrimesCounter 25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2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3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5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7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11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13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17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19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23 is prime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The number of primes up to 25 is 9 </a:t>
            </a:r>
            <a:r>
              <a:rPr lang="en-US" sz="1200" dirty="0">
                <a:latin typeface="Consolas"/>
                <a:cs typeface="Consolas"/>
              </a:rPr>
              <a:t>(36% are prime)</a:t>
            </a:r>
          </a:p>
        </p:txBody>
      </p:sp>
    </p:spTree>
    <p:extLst>
      <p:ext uri="{BB962C8B-B14F-4D97-AF65-F5344CB8AC3E}">
        <p14:creationId xmlns:p14="http://schemas.microsoft.com/office/powerpoint/2010/main" val="23181669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thinning of the primes</a:t>
            </a:r>
          </a:p>
        </p:txBody>
      </p:sp>
      <p:sp>
        <p:nvSpPr>
          <p:cNvPr id="2" name="Rectangle 1"/>
          <p:cNvSpPr/>
          <p:nvPr/>
        </p:nvSpPr>
        <p:spPr>
          <a:xfrm>
            <a:off x="593916" y="738612"/>
            <a:ext cx="7759492" cy="13080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/>
            <a:r>
              <a:rPr lang="en-US" u="sng" dirty="0">
                <a:solidFill>
                  <a:srgbClr val="000000"/>
                </a:solidFill>
                <a:latin typeface="Times New Roman"/>
                <a:cs typeface="Times New Roman"/>
              </a:rPr>
              <a:t>Hypothesis</a:t>
            </a:r>
          </a:p>
          <a:p>
            <a:pPr>
              <a:spcBef>
                <a:spcPts val="600"/>
              </a:spcBef>
              <a:buSzPct val="100000"/>
            </a:pP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As we go further along the number line, the primes thin out</a:t>
            </a:r>
            <a:b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</a:br>
            <a: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  <a:t>(become more and more rare)</a:t>
            </a:r>
            <a:br>
              <a:rPr lang="en-US" dirty="0">
                <a:solidFill>
                  <a:srgbClr val="000000"/>
                </a:solidFill>
                <a:latin typeface="Times New Roman"/>
                <a:cs typeface="Times New Roman"/>
              </a:rPr>
            </a:br>
            <a:endParaRPr lang="en-US" dirty="0">
              <a:solidFill>
                <a:srgbClr val="000000"/>
              </a:solidFill>
              <a:latin typeface="Times New Roman"/>
              <a:cs typeface="Times New Roman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86A73EA-7963-FE3D-F645-2E8C76E1FAB0}"/>
              </a:ext>
            </a:extLst>
          </p:cNvPr>
          <p:cNvGrpSpPr/>
          <p:nvPr/>
        </p:nvGrpSpPr>
        <p:grpSpPr>
          <a:xfrm>
            <a:off x="593916" y="2046662"/>
            <a:ext cx="8176248" cy="3396660"/>
            <a:chOff x="593916" y="2046662"/>
            <a:chExt cx="8176248" cy="3396660"/>
          </a:xfrm>
        </p:grpSpPr>
        <p:sp>
          <p:nvSpPr>
            <p:cNvPr id="26" name="Rectangle 3"/>
            <p:cNvSpPr txBox="1">
              <a:spLocks noChangeArrowheads="1"/>
            </p:cNvSpPr>
            <p:nvPr/>
          </p:nvSpPr>
          <p:spPr bwMode="auto">
            <a:xfrm>
              <a:off x="593916" y="4499103"/>
              <a:ext cx="8176248" cy="944219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defRPr kumimoji="1">
                  <a:solidFill>
                    <a:srgbClr val="003399"/>
                  </a:solidFill>
                  <a:latin typeface="+mn-lt"/>
                  <a:ea typeface="ＭＳ Ｐゴシック" charset="-128"/>
                  <a:cs typeface="ＭＳ Ｐゴシック" charset="-128"/>
                </a:defRPr>
              </a:lvl1pPr>
              <a:lvl2pPr marL="346075" indent="-231775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50000"/>
                <a:buFont typeface="Monotype Sorts" charset="2"/>
                <a:buChar char="n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2pPr>
              <a:lvl3pPr marL="627063" indent="-166688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3pPr>
              <a:lvl4pPr marL="1147763" indent="-40481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Char char="!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4pPr>
              <a:lvl5pPr marL="15398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5pPr>
              <a:lvl6pPr marL="19970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4542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29114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3686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/>
              <a:r>
                <a:rPr kumimoji="0" lang="en-US" u="sng" dirty="0">
                  <a:solidFill>
                    <a:srgbClr val="000000"/>
                  </a:solidFill>
                  <a:latin typeface="Times New Roman"/>
                  <a:cs typeface="Times New Roman"/>
                </a:rPr>
                <a:t>Conclusion</a:t>
              </a:r>
            </a:p>
            <a:p>
              <a:pPr marL="0" indent="0">
                <a:spcBef>
                  <a:spcPts val="600"/>
                </a:spcBef>
              </a:pPr>
              <a:r>
                <a:rPr kumimoji="0" lang="en-US" dirty="0">
                  <a:solidFill>
                    <a:srgbClr val="000000"/>
                  </a:solidFill>
                  <a:latin typeface="Times New Roman"/>
                  <a:cs typeface="Times New Roman"/>
                </a:rPr>
                <a:t>The experiment seems to support the hypothesis.</a:t>
              </a:r>
            </a:p>
          </p:txBody>
        </p:sp>
        <p:sp>
          <p:nvSpPr>
            <p:cNvPr id="6" name="Rectangle 4"/>
            <p:cNvSpPr>
              <a:spLocks noChangeArrowheads="1"/>
            </p:cNvSpPr>
            <p:nvPr/>
          </p:nvSpPr>
          <p:spPr bwMode="auto">
            <a:xfrm>
              <a:off x="593916" y="2046662"/>
              <a:ext cx="6866757" cy="208861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tx1">
                  <a:lumMod val="50000"/>
                  <a:lumOff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82880" tIns="180000" rIns="0" bIns="0" anchor="t" anchorCtr="0">
              <a:prstTxWarp prst="textNoShape">
                <a:avLst/>
              </a:prstTxWarp>
              <a:noAutofit/>
            </a:bodyPr>
            <a:lstStyle/>
            <a:p>
              <a:r>
                <a:rPr lang="en-US" sz="1400" b="1" dirty="0">
                  <a:latin typeface="Consolas"/>
                  <a:cs typeface="Consolas"/>
                </a:rPr>
                <a:t>% java PrimesCounter 100</a:t>
              </a:r>
            </a:p>
            <a:p>
              <a:r>
                <a:rPr lang="en-US" sz="1400" dirty="0">
                  <a:latin typeface="Consolas"/>
                  <a:cs typeface="Consolas"/>
                </a:rPr>
                <a:t>The number of primes up to 100 is 25 (25% are prime)</a:t>
              </a:r>
            </a:p>
            <a:p>
              <a:endParaRPr lang="en-US" sz="1400" dirty="0">
                <a:latin typeface="Consolas"/>
                <a:cs typeface="Consolas"/>
              </a:endParaRPr>
            </a:p>
            <a:p>
              <a:r>
                <a:rPr lang="en-US" sz="1400" b="1" dirty="0">
                  <a:latin typeface="Consolas"/>
                  <a:cs typeface="Consolas"/>
                </a:rPr>
                <a:t>% java PrimesCounter 1000000</a:t>
              </a:r>
            </a:p>
            <a:p>
              <a:r>
                <a:rPr lang="en-US" sz="1400" dirty="0">
                  <a:latin typeface="Consolas"/>
                  <a:cs typeface="Consolas"/>
                </a:rPr>
                <a:t>The number of primes up to 1000000 is 78498 (8% are prime)</a:t>
              </a:r>
            </a:p>
            <a:p>
              <a:endParaRPr lang="en-US" sz="1400" dirty="0">
                <a:latin typeface="Consolas"/>
                <a:cs typeface="Consolas"/>
              </a:endParaRPr>
            </a:p>
            <a:p>
              <a:r>
                <a:rPr lang="en-US" sz="1400" b="1" dirty="0">
                  <a:latin typeface="Consolas"/>
                  <a:cs typeface="Consolas"/>
                </a:rPr>
                <a:t>% java PrimesCounter 1000000000</a:t>
              </a:r>
            </a:p>
            <a:p>
              <a:r>
                <a:rPr lang="en-US" sz="1400" dirty="0">
                  <a:latin typeface="Consolas"/>
                  <a:cs typeface="Consolas"/>
                </a:rPr>
                <a:t>The number of primes up to 1000000000 is 50847534 (5% are primes)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8270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Application example: Shuffling</a:t>
            </a:r>
          </a:p>
        </p:txBody>
      </p:sp>
      <p:pic>
        <p:nvPicPr>
          <p:cNvPr id="5" name="Picture 4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76215" y="2983524"/>
            <a:ext cx="2609288" cy="1956965"/>
          </a:xfrm>
          <a:prstGeom prst="rect">
            <a:avLst/>
          </a:prstGeom>
        </p:spPr>
      </p:pic>
      <p:sp>
        <p:nvSpPr>
          <p:cNvPr id="11" name="Rectangle 3">
            <a:extLst>
              <a:ext uri="{FF2B5EF4-FFF2-40B4-BE49-F238E27FC236}">
                <a16:creationId xmlns:a16="http://schemas.microsoft.com/office/drawing/2014/main" id="{ACF755B7-B723-CF4F-9212-01191D57D34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6746" y="1018989"/>
            <a:ext cx="3459469" cy="18038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0" indent="0"/>
            <a:r>
              <a:rPr kumimoji="0" lang="en-US" u="sng" dirty="0">
                <a:solidFill>
                  <a:srgbClr val="000000"/>
                </a:solidFill>
                <a:latin typeface="Times New Roman"/>
                <a:cs typeface="Times New Roman"/>
              </a:rPr>
              <a:t>Tasks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kumimoji="0" lang="en-US" dirty="0">
                <a:solidFill>
                  <a:srgbClr val="000000"/>
                </a:solidFill>
                <a:latin typeface="Times New Roman"/>
                <a:cs typeface="Times New Roman"/>
              </a:rPr>
              <a:t>Building a deck of cards</a:t>
            </a:r>
          </a:p>
          <a:p>
            <a:pPr marL="285750" indent="-285750">
              <a:spcBef>
                <a:spcPts val="600"/>
              </a:spcBef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kumimoji="0" lang="en-US" dirty="0">
                <a:solidFill>
                  <a:srgbClr val="000000"/>
                </a:solidFill>
                <a:latin typeface="Times New Roman"/>
                <a:cs typeface="Times New Roman"/>
              </a:rPr>
              <a:t>Shuffling a deck of cards</a:t>
            </a:r>
          </a:p>
        </p:txBody>
      </p:sp>
      <p:pic>
        <p:nvPicPr>
          <p:cNvPr id="2050" name="Picture 2" descr="(12 Ea) Standard Playing Cards | Oriental Trading">
            <a:extLst>
              <a:ext uri="{FF2B5EF4-FFF2-40B4-BE49-F238E27FC236}">
                <a16:creationId xmlns:a16="http://schemas.microsoft.com/office/drawing/2014/main" id="{5FF0F4A1-D6CA-FD40-967F-655AB099F5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62"/>
          <a:stretch/>
        </p:blipFill>
        <p:spPr bwMode="auto">
          <a:xfrm>
            <a:off x="1050877" y="2737545"/>
            <a:ext cx="2446689" cy="22029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91169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Building a deck of cards</a:t>
            </a:r>
          </a:p>
        </p:txBody>
      </p:sp>
      <p:sp>
        <p:nvSpPr>
          <p:cNvPr id="22" name="Rectangle 12"/>
          <p:cNvSpPr>
            <a:spLocks noChangeArrowheads="1"/>
          </p:cNvSpPr>
          <p:nvPr/>
        </p:nvSpPr>
        <p:spPr bwMode="auto">
          <a:xfrm>
            <a:off x="239837" y="5290646"/>
            <a:ext cx="550755" cy="338554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suit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889884" y="4496332"/>
            <a:ext cx="568978" cy="22307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3512908" y="4024866"/>
            <a:ext cx="763941" cy="338554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rank</a:t>
            </a:r>
          </a:p>
        </p:txBody>
      </p:sp>
      <p:sp>
        <p:nvSpPr>
          <p:cNvPr id="26" name="Rectangle 7"/>
          <p:cNvSpPr>
            <a:spLocks noChangeArrowheads="1"/>
          </p:cNvSpPr>
          <p:nvPr/>
        </p:nvSpPr>
        <p:spPr bwMode="auto">
          <a:xfrm>
            <a:off x="568326" y="741023"/>
            <a:ext cx="6191982" cy="1886620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182880" tIns="46800" rIns="182880" bIns="0" anchor="t" anchorCtr="0">
            <a:prstTxWarp prst="textNoShape">
              <a:avLst/>
            </a:prstTxWarp>
            <a:noAutofit/>
          </a:bodyPr>
          <a:lstStyle/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Deck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public static void main(String[] args)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Builds a deck of cards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String[] rank = {"2", "3", "4", "5", "6", "7", "8", "9",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	            "10", "Jack", "Queen", "King", "Ace"};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suit = {"Clubs", "Diamonds", "Hearts", "Spades"};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...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  <a:endParaRPr lang="en-US" sz="1200" dirty="0">
              <a:latin typeface="Consolas"/>
              <a:cs typeface="Consolas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2808010" y="1301925"/>
            <a:ext cx="5545398" cy="5186035"/>
            <a:chOff x="2808010" y="1301925"/>
            <a:chExt cx="5545398" cy="5186035"/>
          </a:xfrm>
        </p:grpSpPr>
        <p:sp>
          <p:nvSpPr>
            <p:cNvPr id="12" name="Rounded Rectangular Callout 11"/>
            <p:cNvSpPr/>
            <p:nvPr/>
          </p:nvSpPr>
          <p:spPr>
            <a:xfrm>
              <a:off x="2808010" y="3151991"/>
              <a:ext cx="3014906" cy="682198"/>
            </a:xfrm>
            <a:prstGeom prst="wedgeRoundRectCallout">
              <a:avLst>
                <a:gd name="adj1" fmla="val 66841"/>
                <a:gd name="adj2" fmla="val -2192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Builds and prints a deck of cards,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then selects and prints a random card</a:t>
              </a:r>
            </a:p>
          </p:txBody>
        </p:sp>
        <p:sp>
          <p:nvSpPr>
            <p:cNvPr id="8" name="Rectangle 4"/>
            <p:cNvSpPr>
              <a:spLocks noChangeArrowheads="1"/>
            </p:cNvSpPr>
            <p:nvPr/>
          </p:nvSpPr>
          <p:spPr bwMode="auto">
            <a:xfrm>
              <a:off x="6408123" y="1301925"/>
              <a:ext cx="1945285" cy="518603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1587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44000" tIns="182880" rIns="0" bIns="182880">
              <a:prstTxWarp prst="textNoShape">
                <a:avLst/>
              </a:prstTxWarp>
              <a:spAutoFit/>
            </a:bodyPr>
            <a:lstStyle/>
            <a:p>
              <a:r>
                <a:rPr lang="en-US" sz="1400" b="1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% java Deck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2 of Clubs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2 of Diamonds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2 of Hearts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2 of Spades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3 of Clubs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3 of Diamonds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3 of Hearts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3 of Spades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4 of Clubs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4 of Diamonds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4 of Hearts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4 of Spades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 of Clubs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5 of Diamonds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...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Ace of Clubs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Ace of Diamonds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Ace of Hearts</a:t>
              </a: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Ace of Spades</a:t>
              </a:r>
            </a:p>
            <a:p>
              <a:endPara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endParaRPr>
            </a:p>
            <a:p>
              <a:r>
                <a:rPr lang="en-US" sz="1400" dirty="0">
                  <a:solidFill>
                    <a:srgbClr val="000000"/>
                  </a:solidFill>
                  <a:latin typeface="Consolas"/>
                  <a:ea typeface="Menlo"/>
                  <a:cs typeface="Consolas"/>
                </a:rPr>
                <a:t>4 of Hearts</a:t>
              </a: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87D9240A-DC71-2CBC-7967-72C773DADA14}"/>
              </a:ext>
            </a:extLst>
          </p:cNvPr>
          <p:cNvGrpSpPr/>
          <p:nvPr/>
        </p:nvGrpSpPr>
        <p:grpSpPr>
          <a:xfrm>
            <a:off x="889884" y="4496479"/>
            <a:ext cx="5081898" cy="1842122"/>
            <a:chOff x="1222368" y="894075"/>
            <a:chExt cx="5081898" cy="18421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49F30F7-DDDA-8284-9272-DB8AC965B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962" t="10735"/>
            <a:stretch/>
          </p:blipFill>
          <p:spPr>
            <a:xfrm>
              <a:off x="2037806" y="894078"/>
              <a:ext cx="4240334" cy="184211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F0C8C8-1416-96F8-2889-643C5D3B15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735" r="84314"/>
            <a:stretch/>
          </p:blipFill>
          <p:spPr>
            <a:xfrm>
              <a:off x="1222368" y="894077"/>
              <a:ext cx="841564" cy="18421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348C948-91CB-6477-1CE9-FF6EA8A2B5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904" t="10735" r="79252"/>
            <a:stretch/>
          </p:blipFill>
          <p:spPr>
            <a:xfrm>
              <a:off x="5990757" y="894077"/>
              <a:ext cx="313509" cy="184211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3F2DAE-CBA8-3828-C82F-BBEE19E476B4}"/>
                </a:ext>
              </a:extLst>
            </p:cNvPr>
            <p:cNvSpPr/>
            <p:nvPr/>
          </p:nvSpPr>
          <p:spPr bwMode="auto">
            <a:xfrm>
              <a:off x="1319584" y="894075"/>
              <a:ext cx="703819" cy="28213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837F7D0-6CC6-E27F-5BD8-DE7CC20FB907}"/>
              </a:ext>
            </a:extLst>
          </p:cNvPr>
          <p:cNvSpPr txBox="1"/>
          <p:nvPr/>
        </p:nvSpPr>
        <p:spPr>
          <a:xfrm>
            <a:off x="1731063" y="4230358"/>
            <a:ext cx="2093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...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18C3F-B001-AB57-CFAB-D957A974B38D}"/>
              </a:ext>
            </a:extLst>
          </p:cNvPr>
          <p:cNvSpPr txBox="1"/>
          <p:nvPr/>
        </p:nvSpPr>
        <p:spPr>
          <a:xfrm>
            <a:off x="702663" y="4833100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34C544-7443-68B7-6FB7-025DF850F059}"/>
              </a:ext>
            </a:extLst>
          </p:cNvPr>
          <p:cNvSpPr txBox="1"/>
          <p:nvPr/>
        </p:nvSpPr>
        <p:spPr>
          <a:xfrm>
            <a:off x="698893" y="51769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FF47EF-AE11-B47F-4925-FE1DE324CA55}"/>
              </a:ext>
            </a:extLst>
          </p:cNvPr>
          <p:cNvSpPr txBox="1"/>
          <p:nvPr/>
        </p:nvSpPr>
        <p:spPr>
          <a:xfrm>
            <a:off x="710486" y="55327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DD7EB2-0A1F-CFC6-2783-8BF408C3BE2E}"/>
              </a:ext>
            </a:extLst>
          </p:cNvPr>
          <p:cNvSpPr txBox="1"/>
          <p:nvPr/>
        </p:nvSpPr>
        <p:spPr>
          <a:xfrm>
            <a:off x="710485" y="58885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21078096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7">
            <a:extLst>
              <a:ext uri="{FF2B5EF4-FFF2-40B4-BE49-F238E27FC236}">
                <a16:creationId xmlns:a16="http://schemas.microsoft.com/office/drawing/2014/main" id="{5EB4B8C1-E899-5AE1-4087-49E641ABED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26" y="741023"/>
            <a:ext cx="6191982" cy="320504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182880" tIns="46800" rIns="182880" bIns="0" anchor="t" anchorCtr="0">
            <a:prstTxWarp prst="textNoShape">
              <a:avLst/>
            </a:prstTxWarp>
            <a:noAutofit/>
          </a:bodyPr>
          <a:lstStyle/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Deck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public static void main(String[] args)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Builds a deck of cards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String[] rank = {"2", "3", "4", "5", "6", "7", "8", "9",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	            "10", "Jack", "Queen", "King", "Ace"};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suit = {"Clubs", "Diamonds", "Hearts", "Spades"};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deck = new String[52];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for (int i = 0; i &lt; rank.length; i++)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for (int j = 0; j &lt; suit.length; j++)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    deck[4</a:t>
            </a:r>
            <a:r>
              <a:rPr lang="en-US" sz="8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*</a:t>
            </a:r>
            <a:r>
              <a:rPr lang="en-US" sz="8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i + j] = rank[i] + " of " + suit[j];</a:t>
            </a:r>
          </a:p>
          <a:p>
            <a:pPr>
              <a:spcBef>
                <a:spcPts val="3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       </a:t>
            </a:r>
            <a:endParaRPr lang="en-US" sz="1200" dirty="0">
              <a:latin typeface="Consolas"/>
              <a:cs typeface="Consolas"/>
            </a:endParaRPr>
          </a:p>
        </p:txBody>
      </p:sp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Building a deck of cards</a:t>
            </a:r>
          </a:p>
        </p:txBody>
      </p:sp>
      <p:sp>
        <p:nvSpPr>
          <p:cNvPr id="22" name="Rectangle 12"/>
          <p:cNvSpPr>
            <a:spLocks noChangeArrowheads="1"/>
          </p:cNvSpPr>
          <p:nvPr/>
        </p:nvSpPr>
        <p:spPr bwMode="auto">
          <a:xfrm>
            <a:off x="239837" y="5290646"/>
            <a:ext cx="550755" cy="338554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suit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889884" y="4496332"/>
            <a:ext cx="568978" cy="223070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0" name="Rectangle 16"/>
          <p:cNvSpPr>
            <a:spLocks noChangeArrowheads="1"/>
          </p:cNvSpPr>
          <p:nvPr/>
        </p:nvSpPr>
        <p:spPr bwMode="auto">
          <a:xfrm>
            <a:off x="3512908" y="4024866"/>
            <a:ext cx="763941" cy="338554"/>
          </a:xfrm>
          <a:prstGeom prst="rect">
            <a:avLst/>
          </a:prstGeom>
          <a:noFill/>
          <a:ln w="9525">
            <a:noFill/>
            <a:miter lim="800000"/>
            <a:headEnd/>
            <a:tailEnd type="none" w="sm" len="sm"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  <a:latin typeface="Times New Roman"/>
                <a:cs typeface="Times New Roman"/>
              </a:rPr>
              <a:t>rank</a:t>
            </a: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6408123" y="1301925"/>
            <a:ext cx="1945285" cy="5186035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44000" tIns="182880" rIns="0" bIns="182880">
            <a:prstTxWarp prst="textNoShape">
              <a:avLst/>
            </a:prstTxWarp>
            <a:spAutoFit/>
          </a:bodyPr>
          <a:lstStyle/>
          <a:p>
            <a:r>
              <a:rPr lang="en-US" sz="1400" b="1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% java Deck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5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5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...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Spades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Menlo"/>
              <a:cs typeface="Consolas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Hearts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7D9240A-DC71-2CBC-7967-72C773DADA14}"/>
              </a:ext>
            </a:extLst>
          </p:cNvPr>
          <p:cNvGrpSpPr/>
          <p:nvPr/>
        </p:nvGrpSpPr>
        <p:grpSpPr>
          <a:xfrm>
            <a:off x="889884" y="4496479"/>
            <a:ext cx="5081898" cy="1842122"/>
            <a:chOff x="1222368" y="894075"/>
            <a:chExt cx="5081898" cy="184212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49F30F7-DDDA-8284-9272-DB8AC965BA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0962" t="10735"/>
            <a:stretch/>
          </p:blipFill>
          <p:spPr>
            <a:xfrm>
              <a:off x="2037806" y="894078"/>
              <a:ext cx="4240334" cy="1842119"/>
            </a:xfrm>
            <a:prstGeom prst="rect">
              <a:avLst/>
            </a:prstGeom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2F0C8C8-1416-96F8-2889-643C5D3B15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735" r="84314"/>
            <a:stretch/>
          </p:blipFill>
          <p:spPr>
            <a:xfrm>
              <a:off x="1222368" y="894077"/>
              <a:ext cx="841564" cy="1842119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348C948-91CB-6477-1CE9-FF6EA8A2B57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904" t="10735" r="79252"/>
            <a:stretch/>
          </p:blipFill>
          <p:spPr>
            <a:xfrm>
              <a:off x="5990757" y="894077"/>
              <a:ext cx="313509" cy="1842119"/>
            </a:xfrm>
            <a:prstGeom prst="rect">
              <a:avLst/>
            </a:prstGeom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53F2DAE-CBA8-3828-C82F-BBEE19E476B4}"/>
                </a:ext>
              </a:extLst>
            </p:cNvPr>
            <p:cNvSpPr/>
            <p:nvPr/>
          </p:nvSpPr>
          <p:spPr bwMode="auto">
            <a:xfrm>
              <a:off x="1319584" y="894075"/>
              <a:ext cx="703819" cy="282139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3837F7D0-6CC6-E27F-5BD8-DE7CC20FB907}"/>
              </a:ext>
            </a:extLst>
          </p:cNvPr>
          <p:cNvSpPr txBox="1"/>
          <p:nvPr/>
        </p:nvSpPr>
        <p:spPr>
          <a:xfrm>
            <a:off x="1731063" y="4230358"/>
            <a:ext cx="20930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4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...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18C3F-B001-AB57-CFAB-D957A974B38D}"/>
              </a:ext>
            </a:extLst>
          </p:cNvPr>
          <p:cNvSpPr txBox="1"/>
          <p:nvPr/>
        </p:nvSpPr>
        <p:spPr>
          <a:xfrm>
            <a:off x="702663" y="4833100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0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334C544-7443-68B7-6FB7-025DF850F059}"/>
              </a:ext>
            </a:extLst>
          </p:cNvPr>
          <p:cNvSpPr txBox="1"/>
          <p:nvPr/>
        </p:nvSpPr>
        <p:spPr>
          <a:xfrm>
            <a:off x="698893" y="51769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FF47EF-AE11-B47F-4925-FE1DE324CA55}"/>
              </a:ext>
            </a:extLst>
          </p:cNvPr>
          <p:cNvSpPr txBox="1"/>
          <p:nvPr/>
        </p:nvSpPr>
        <p:spPr>
          <a:xfrm>
            <a:off x="710486" y="55327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5DD7EB2-0A1F-CFC6-2783-8BF408C3BE2E}"/>
              </a:ext>
            </a:extLst>
          </p:cNvPr>
          <p:cNvSpPr txBox="1"/>
          <p:nvPr/>
        </p:nvSpPr>
        <p:spPr>
          <a:xfrm>
            <a:off x="710485" y="5888548"/>
            <a:ext cx="2826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</a:pP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1200">
                <a:solidFill>
                  <a:schemeClr val="tx1">
                    <a:lumMod val="50000"/>
                    <a:lumOff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</a:p>
        </p:txBody>
      </p:sp>
    </p:spTree>
    <p:extLst>
      <p:ext uri="{BB962C8B-B14F-4D97-AF65-F5344CB8AC3E}">
        <p14:creationId xmlns:p14="http://schemas.microsoft.com/office/powerpoint/2010/main" val="412605196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Building a deck of cards</a:t>
            </a:r>
          </a:p>
        </p:txBody>
      </p:sp>
      <p:sp>
        <p:nvSpPr>
          <p:cNvPr id="14" name="Rectangle 7"/>
          <p:cNvSpPr>
            <a:spLocks noChangeArrowheads="1"/>
          </p:cNvSpPr>
          <p:nvPr/>
        </p:nvSpPr>
        <p:spPr bwMode="auto">
          <a:xfrm>
            <a:off x="568326" y="741023"/>
            <a:ext cx="6191982" cy="5285704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182880" tIns="46800" rIns="182880" bIns="0" anchor="t" anchorCtr="0">
            <a:prstTxWarp prst="textNoShape">
              <a:avLst/>
            </a:prstTxWarp>
            <a:noAutofit/>
          </a:bodyPr>
          <a:lstStyle/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Deck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public static void main(String[] args) {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Builds a deck of cards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String[] rank = {"2", "3", "4", "5", "6", "7", "8", "9",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	            "10", "Jack", "Queen", "King", "Ace"};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suit = {"Clubs", "Diamonds", "Hearts", "Spades"};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deck = new String[52];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for (int i = 0; i &lt; rank.length; i++)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for (int j = 0; j &lt; suit.length; j++)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    deck[4</a:t>
            </a:r>
            <a:r>
              <a:rPr lang="en-US" sz="8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*</a:t>
            </a:r>
            <a:r>
              <a:rPr lang="en-US" sz="8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i + j] = rank[i] + " of " + suit[j];</a:t>
            </a:r>
          </a:p>
          <a:p>
            <a:pPr>
              <a:spcBef>
                <a:spcPts val="3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       // Prints the deck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 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for (int i = 0; i &lt; 52; i++) {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System.out.println(deck[i]);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}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System.out.println();</a:t>
            </a:r>
          </a:p>
          <a:p>
            <a:pPr>
              <a:spcBef>
                <a:spcPts val="300"/>
              </a:spcBef>
            </a:pPr>
            <a:endParaRPr lang="en-US" sz="1200" dirty="0"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       // Selects and prints a random card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System.out.println(deck[(int) (Math.random() * 52)]);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...</a:t>
            </a:r>
          </a:p>
          <a:p>
            <a:pPr>
              <a:lnSpc>
                <a:spcPts val="1640"/>
              </a:lnSpc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  <a:endParaRPr lang="en-US" sz="1200" dirty="0">
              <a:latin typeface="Consolas"/>
              <a:cs typeface="Consolas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AAD06DD-A09F-A04C-9C5C-DBA5259B6E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08123" y="1301925"/>
            <a:ext cx="1945285" cy="5186035"/>
          </a:xfrm>
          <a:prstGeom prst="rect">
            <a:avLst/>
          </a:prstGeom>
          <a:solidFill>
            <a:schemeClr val="bg1">
              <a:lumMod val="95000"/>
            </a:schemeClr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44000" tIns="182880" rIns="0" bIns="182880">
            <a:prstTxWarp prst="textNoShape">
              <a:avLst/>
            </a:prstTxWarp>
            <a:spAutoFit/>
          </a:bodyPr>
          <a:lstStyle/>
          <a:p>
            <a:r>
              <a:rPr lang="en-US" sz="1400" b="1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% java Deck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2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3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Spades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5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5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...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Clubs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Diamonds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Hearts</a:t>
            </a: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Ace of Spades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Menlo"/>
              <a:cs typeface="Consolas"/>
            </a:endParaRPr>
          </a:p>
          <a:p>
            <a:r>
              <a:rPr lang="en-US" sz="1400" dirty="0">
                <a:solidFill>
                  <a:srgbClr val="000000"/>
                </a:solidFill>
                <a:latin typeface="Consolas"/>
                <a:ea typeface="Menlo"/>
                <a:cs typeface="Consolas"/>
              </a:rPr>
              <a:t>4 of Hearts</a:t>
            </a:r>
          </a:p>
        </p:txBody>
      </p:sp>
    </p:spTree>
    <p:extLst>
      <p:ext uri="{BB962C8B-B14F-4D97-AF65-F5344CB8AC3E}">
        <p14:creationId xmlns:p14="http://schemas.microsoft.com/office/powerpoint/2010/main" val="54881381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Shuffling</a:t>
            </a:r>
          </a:p>
        </p:txBody>
      </p:sp>
      <p:pic>
        <p:nvPicPr>
          <p:cNvPr id="10" name="Picture 9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670" y="89377"/>
            <a:ext cx="1379658" cy="1034743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8247046-C25F-55FC-676F-50A68AF0EEC3}"/>
              </a:ext>
            </a:extLst>
          </p:cNvPr>
          <p:cNvGrpSpPr/>
          <p:nvPr/>
        </p:nvGrpSpPr>
        <p:grpSpPr>
          <a:xfrm>
            <a:off x="2711116" y="1356915"/>
            <a:ext cx="5153112" cy="3785651"/>
            <a:chOff x="2711116" y="1356915"/>
            <a:chExt cx="5153112" cy="3785651"/>
          </a:xfrm>
        </p:grpSpPr>
        <p:sp>
          <p:nvSpPr>
            <p:cNvPr id="11" name="Rounded Rectangular Callout 10"/>
            <p:cNvSpPr/>
            <p:nvPr/>
          </p:nvSpPr>
          <p:spPr>
            <a:xfrm>
              <a:off x="2711116" y="3193651"/>
              <a:ext cx="2890215" cy="725164"/>
            </a:xfrm>
            <a:prstGeom prst="wedgeRoundRectCallout">
              <a:avLst>
                <a:gd name="adj1" fmla="val 66841"/>
                <a:gd name="adj2" fmla="val -21920"/>
                <a:gd name="adj3" fmla="val 16667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Each time you run this program,</a:t>
              </a:r>
              <a:br>
                <a:rPr lang="en-US" sz="14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</a:br>
              <a:r>
                <a:rPr lang="en-US" sz="1400" dirty="0">
                  <a:solidFill>
                    <a:srgbClr val="000000"/>
                  </a:solidFill>
                  <a:latin typeface="Times New Roman" charset="0"/>
                  <a:ea typeface="Times New Roman" charset="0"/>
                  <a:cs typeface="Times New Roman" charset="0"/>
                </a:rPr>
                <a:t> it outputs a shuffled deck of cards</a:t>
              </a:r>
            </a:p>
          </p:txBody>
        </p:sp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6315805" y="1356915"/>
              <a:ext cx="1548423" cy="3785651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 w="9525">
              <a:solidFill>
                <a:schemeClr val="bg1">
                  <a:lumMod val="50000"/>
                </a:schemeClr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srgbClr val="000000">
                  <a:alpha val="43000"/>
                </a:srgbClr>
              </a:outerShdw>
            </a:effectLst>
          </p:spPr>
          <p:txBody>
            <a:bodyPr wrap="square" lIns="108000" tIns="137160" rIns="0" bIns="137160">
              <a:prstTxWarp prst="textNoShape">
                <a:avLst/>
              </a:prstTxWarp>
              <a:spAutoFit/>
            </a:bodyPr>
            <a:lstStyle/>
            <a:p>
              <a:r>
                <a:rPr lang="en-US" sz="1200" b="1" dirty="0">
                  <a:latin typeface="Consolas"/>
                  <a:cs typeface="Consolas"/>
                </a:rPr>
                <a:t>% java Deck</a:t>
              </a:r>
            </a:p>
            <a:p>
              <a:endParaRPr lang="en-US" sz="1200" b="1" dirty="0">
                <a:latin typeface="Consolas"/>
                <a:cs typeface="Consolas"/>
              </a:endParaRPr>
            </a:p>
            <a:p>
              <a:r>
                <a:rPr lang="en-US" sz="1200" dirty="0">
                  <a:latin typeface="Consolas"/>
                  <a:cs typeface="Consolas"/>
                </a:rPr>
                <a:t>10 of Diamonds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King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2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3 of Clubs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4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Queen of Clubs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2 of Hearts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7 of Diamonds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6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Queen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3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Jack of Diamonds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6 of Diamonds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8 of Spades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9 of Diamonds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...</a:t>
              </a:r>
            </a:p>
            <a:p>
              <a:r>
                <a:rPr lang="en-US" sz="1200" dirty="0">
                  <a:latin typeface="Consolas"/>
                  <a:cs typeface="Consolas"/>
                </a:rPr>
                <a:t>6 of Spades</a:t>
              </a:r>
            </a:p>
          </p:txBody>
        </p:sp>
      </p:grp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6818922" y="1728145"/>
            <a:ext cx="1563077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3 of Clubs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3 of Spades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8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2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Diamonds</a:t>
            </a:r>
          </a:p>
          <a:p>
            <a:r>
              <a:rPr lang="en-US" sz="1200" dirty="0">
                <a:latin typeface="Consolas"/>
                <a:cs typeface="Consolas"/>
              </a:rPr>
              <a:t>6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Diamonds</a:t>
            </a:r>
          </a:p>
          <a:p>
            <a:r>
              <a:rPr lang="en-US" sz="1200" dirty="0">
                <a:latin typeface="Consolas"/>
                <a:cs typeface="Consolas"/>
              </a:rPr>
              <a:t>King of Spades</a:t>
            </a:r>
          </a:p>
          <a:p>
            <a:r>
              <a:rPr lang="en-US" sz="1200" dirty="0">
                <a:latin typeface="Consolas"/>
                <a:cs typeface="Consolas"/>
              </a:rPr>
              <a:t>2 of Spades</a:t>
            </a:r>
          </a:p>
          <a:p>
            <a:r>
              <a:rPr lang="en-US" sz="1200" dirty="0">
                <a:latin typeface="Consolas"/>
                <a:cs typeface="Consolas"/>
              </a:rPr>
              <a:t>3 of Spades</a:t>
            </a:r>
          </a:p>
          <a:p>
            <a:r>
              <a:rPr lang="en-US" sz="1200" dirty="0">
                <a:latin typeface="Consolas"/>
                <a:cs typeface="Consolas"/>
              </a:rPr>
              <a:t>Jack of Diamonds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4 of Diamonds</a:t>
            </a:r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7273954" y="2099374"/>
            <a:ext cx="1674662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5 of Clubs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9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Spades</a:t>
            </a:r>
          </a:p>
          <a:p>
            <a:r>
              <a:rPr lang="en-US" sz="1200" dirty="0">
                <a:latin typeface="Consolas"/>
                <a:cs typeface="Consolas"/>
              </a:rPr>
              <a:t>9 of Clubs</a:t>
            </a:r>
          </a:p>
          <a:p>
            <a:r>
              <a:rPr lang="en-US" sz="1200" dirty="0">
                <a:latin typeface="Consolas"/>
                <a:cs typeface="Consolas"/>
              </a:rPr>
              <a:t>7 of Spades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7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Clubs</a:t>
            </a:r>
          </a:p>
          <a:p>
            <a:r>
              <a:rPr lang="en-US" sz="1200" dirty="0">
                <a:latin typeface="Consolas"/>
                <a:cs typeface="Consolas"/>
              </a:rPr>
              <a:t>5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Queen of Diamonds</a:t>
            </a:r>
          </a:p>
          <a:p>
            <a:r>
              <a:rPr lang="en-US" sz="1200" dirty="0">
                <a:latin typeface="Consolas"/>
                <a:cs typeface="Consolas"/>
              </a:rPr>
              <a:t>5 of Diamonds</a:t>
            </a:r>
          </a:p>
          <a:p>
            <a:r>
              <a:rPr lang="en-US" sz="1200" dirty="0">
                <a:latin typeface="Consolas"/>
                <a:cs typeface="Consolas"/>
              </a:rPr>
              <a:t>Jack of Clubs</a:t>
            </a:r>
          </a:p>
          <a:p>
            <a:r>
              <a:rPr lang="en-US" sz="1200" dirty="0">
                <a:latin typeface="Consolas"/>
                <a:cs typeface="Consolas"/>
              </a:rPr>
              <a:t>Ace of Hearts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10 of Hearts</a:t>
            </a:r>
          </a:p>
        </p:txBody>
      </p:sp>
    </p:spTree>
    <p:extLst>
      <p:ext uri="{BB962C8B-B14F-4D97-AF65-F5344CB8AC3E}">
        <p14:creationId xmlns:p14="http://schemas.microsoft.com/office/powerpoint/2010/main" val="26348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A77CE5-79FB-FC47-9D18-20DB5C71F70B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5CC0C2F3-6302-C043-BB63-D8D3903A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42707000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>
            <a:extLst>
              <a:ext uri="{FF2B5EF4-FFF2-40B4-BE49-F238E27FC236}">
                <a16:creationId xmlns:a16="http://schemas.microsoft.com/office/drawing/2014/main" id="{2AF44A10-4F9F-B345-B3FE-8EF8BF02D7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914400"/>
            <a:ext cx="7447280" cy="2848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720725" indent="-720725"/>
            <a:r>
              <a:rPr kumimoji="0" lang="en-US" u="sng" kern="0" dirty="0">
                <a:solidFill>
                  <a:schemeClr val="tx1"/>
                </a:solidFill>
                <a:latin typeface="Times New Roman"/>
                <a:cs typeface="Times New Roman"/>
              </a:rPr>
              <a:t>Goal: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given an array </a:t>
            </a:r>
            <a:r>
              <a:rPr kumimoji="0" lang="en-US" sz="1200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deck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of size </a:t>
            </a:r>
            <a:r>
              <a:rPr kumimoji="0" lang="en-US" sz="1400" i="1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,</a:t>
            </a:r>
          </a:p>
          <a:p>
            <a:pPr marL="720725" indent="-720725"/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         rearrange its elements in random order.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Font typeface="Monotype Sorts" charset="2"/>
              <a:buNone/>
            </a:pPr>
            <a:endParaRPr kumimoji="0" lang="en-US" kern="0" dirty="0">
              <a:latin typeface="Times New Roman"/>
              <a:cs typeface="Times New Roman"/>
            </a:endParaRPr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Shuffling</a:t>
            </a:r>
          </a:p>
        </p:txBody>
      </p:sp>
      <p:pic>
        <p:nvPicPr>
          <p:cNvPr id="10" name="Picture 9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670" y="89377"/>
            <a:ext cx="1379658" cy="1034743"/>
          </a:xfrm>
          <a:prstGeom prst="rect">
            <a:avLst/>
          </a:prstGeom>
        </p:spPr>
      </p:pic>
      <p:sp>
        <p:nvSpPr>
          <p:cNvPr id="18" name="Rectangle 3">
            <a:extLst>
              <a:ext uri="{FF2B5EF4-FFF2-40B4-BE49-F238E27FC236}">
                <a16:creationId xmlns:a16="http://schemas.microsoft.com/office/drawing/2014/main" id="{99FA0D93-8278-4440-A5BE-235B9CB46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3954" y="2099374"/>
            <a:ext cx="1674662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5 of Clubs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9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Spades</a:t>
            </a:r>
          </a:p>
          <a:p>
            <a:r>
              <a:rPr lang="en-US" sz="1200" dirty="0">
                <a:latin typeface="Consolas"/>
                <a:cs typeface="Consolas"/>
              </a:rPr>
              <a:t>9 of Clubs</a:t>
            </a:r>
          </a:p>
          <a:p>
            <a:r>
              <a:rPr lang="en-US" sz="1200" dirty="0">
                <a:latin typeface="Consolas"/>
                <a:cs typeface="Consolas"/>
              </a:rPr>
              <a:t>7 of Spades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7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Clubs</a:t>
            </a:r>
          </a:p>
          <a:p>
            <a:r>
              <a:rPr lang="en-US" sz="1200" dirty="0">
                <a:latin typeface="Consolas"/>
                <a:cs typeface="Consolas"/>
              </a:rPr>
              <a:t>5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Queen of Diamonds</a:t>
            </a:r>
          </a:p>
          <a:p>
            <a:r>
              <a:rPr lang="en-US" sz="1200" dirty="0">
                <a:latin typeface="Consolas"/>
                <a:cs typeface="Consolas"/>
              </a:rPr>
              <a:t>5 of Diamonds</a:t>
            </a:r>
          </a:p>
          <a:p>
            <a:r>
              <a:rPr lang="en-US" sz="1200" dirty="0">
                <a:latin typeface="Consolas"/>
                <a:cs typeface="Consolas"/>
              </a:rPr>
              <a:t>Jack of Clubs</a:t>
            </a:r>
          </a:p>
          <a:p>
            <a:r>
              <a:rPr lang="en-US" sz="1200" dirty="0">
                <a:latin typeface="Consolas"/>
                <a:cs typeface="Consolas"/>
              </a:rPr>
              <a:t>Ace of Hearts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10 of Hearts</a:t>
            </a:r>
          </a:p>
        </p:txBody>
      </p:sp>
    </p:spTree>
    <p:extLst>
      <p:ext uri="{BB962C8B-B14F-4D97-AF65-F5344CB8AC3E}">
        <p14:creationId xmlns:p14="http://schemas.microsoft.com/office/powerpoint/2010/main" val="52847426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3">
            <a:extLst>
              <a:ext uri="{FF2B5EF4-FFF2-40B4-BE49-F238E27FC236}">
                <a16:creationId xmlns:a16="http://schemas.microsoft.com/office/drawing/2014/main" id="{2AF44A10-4F9F-B345-B3FE-8EF8BF02D7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9600" y="914400"/>
            <a:ext cx="7447280" cy="2848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720725" indent="-720725"/>
            <a:r>
              <a:rPr kumimoji="0" lang="en-US" u="sng" kern="0" dirty="0">
                <a:solidFill>
                  <a:schemeClr val="tx1"/>
                </a:solidFill>
                <a:latin typeface="Times New Roman"/>
                <a:cs typeface="Times New Roman"/>
              </a:rPr>
              <a:t>Goal: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given an array </a:t>
            </a:r>
            <a:r>
              <a:rPr kumimoji="0" lang="en-US" sz="1200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deck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of size </a:t>
            </a:r>
            <a:r>
              <a:rPr kumimoji="0" lang="en-US" sz="1400" i="1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,</a:t>
            </a:r>
          </a:p>
          <a:p>
            <a:pPr marL="720725" indent="-720725"/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         rearrange its elements in random order.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</a:pP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Shuffling algorithm: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for 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600" kern="0" dirty="0">
                <a:latin typeface="Times New Roman"/>
                <a:cs typeface="Times New Roman"/>
              </a:rPr>
              <a:t> = 0 ... 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sz="1200" i="1" kern="0" dirty="0">
                <a:latin typeface="Times New Roman"/>
                <a:cs typeface="Times New Roman"/>
              </a:rPr>
              <a:t> </a:t>
            </a:r>
            <a:r>
              <a:rPr kumimoji="0" lang="en-US" sz="1600" i="1" kern="0" dirty="0">
                <a:latin typeface="Times New Roman"/>
                <a:cs typeface="Times New Roman"/>
              </a:rPr>
              <a:t>–</a:t>
            </a:r>
            <a:r>
              <a:rPr kumimoji="0" lang="en-US" sz="1200" i="1" kern="0" dirty="0">
                <a:latin typeface="Times New Roman"/>
                <a:cs typeface="Times New Roman"/>
              </a:rPr>
              <a:t> </a:t>
            </a:r>
            <a:r>
              <a:rPr kumimoji="0" lang="en-US" sz="1600" kern="0" dirty="0">
                <a:latin typeface="Times New Roman"/>
                <a:cs typeface="Times New Roman"/>
              </a:rPr>
              <a:t>1: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            Pick a random int </a:t>
            </a:r>
            <a:r>
              <a:rPr kumimoji="0" lang="en-US" sz="16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kumimoji="0" lang="en-US" sz="1600" kern="0" dirty="0">
                <a:latin typeface="Times New Roman"/>
                <a:cs typeface="Times New Roman"/>
              </a:rPr>
              <a:t> from </a:t>
            </a:r>
            <a:r>
              <a:rPr kumimoji="0" lang="en-US" sz="16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600" kern="0" dirty="0">
                <a:latin typeface="Times New Roman"/>
                <a:cs typeface="Times New Roman"/>
              </a:rPr>
              <a:t> to </a:t>
            </a:r>
            <a:r>
              <a:rPr kumimoji="0" lang="en-US" sz="12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sz="1100" i="1" kern="0" dirty="0">
                <a:latin typeface="Times New Roman"/>
                <a:cs typeface="Times New Roman"/>
              </a:rPr>
              <a:t> </a:t>
            </a:r>
            <a:r>
              <a:rPr kumimoji="0" lang="en-US" sz="1400" i="1" kern="0" dirty="0">
                <a:latin typeface="Times New Roman"/>
                <a:cs typeface="Times New Roman"/>
              </a:rPr>
              <a:t>–</a:t>
            </a:r>
            <a:r>
              <a:rPr kumimoji="0" lang="en-US" sz="1100" i="1" kern="0" dirty="0">
                <a:latin typeface="Times New Roman"/>
                <a:cs typeface="Times New Roman"/>
              </a:rPr>
              <a:t> </a:t>
            </a:r>
            <a:r>
              <a:rPr kumimoji="0" lang="en-US" sz="1400" kern="0" dirty="0">
                <a:latin typeface="Times New Roman"/>
                <a:cs typeface="Times New Roman"/>
              </a:rPr>
              <a:t>1</a:t>
            </a:r>
            <a:endParaRPr kumimoji="0" lang="en-US" sz="1200" i="1" kern="0" dirty="0">
              <a:latin typeface="Times New Roman"/>
              <a:cs typeface="Times New Roman"/>
            </a:endParaRP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            Swap cards 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deck[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kumimoji="0" lang="en-US" sz="1600" kern="0" dirty="0">
                <a:latin typeface="Times New Roman"/>
                <a:cs typeface="Times New Roman"/>
              </a:rPr>
              <a:t> and 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deck[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Font typeface="Monotype Sorts" charset="2"/>
              <a:buNone/>
            </a:pPr>
            <a:endParaRPr kumimoji="0" lang="en-US" kern="0" dirty="0">
              <a:latin typeface="Times New Roman"/>
              <a:cs typeface="Times New Roman"/>
            </a:endParaRPr>
          </a:p>
        </p:txBody>
      </p:sp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Shuffling</a:t>
            </a:r>
          </a:p>
        </p:txBody>
      </p:sp>
      <p:pic>
        <p:nvPicPr>
          <p:cNvPr id="10" name="Picture 9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670" y="89377"/>
            <a:ext cx="1379658" cy="1034743"/>
          </a:xfrm>
          <a:prstGeom prst="rect">
            <a:avLst/>
          </a:prstGeom>
        </p:spPr>
      </p:pic>
      <p:sp>
        <p:nvSpPr>
          <p:cNvPr id="16" name="AutoShape 7">
            <a:hlinkClick r:id="rId4" action="ppaction://hlinkpres?slideindex=1&amp;slidetitle=PowerPoint Presentation" highlightClick="1"/>
          </p:cNvPr>
          <p:cNvSpPr>
            <a:spLocks noChangeArrowheads="1"/>
          </p:cNvSpPr>
          <p:nvPr/>
        </p:nvSpPr>
        <p:spPr bwMode="auto">
          <a:xfrm>
            <a:off x="6094087" y="2128970"/>
            <a:ext cx="576262" cy="419100"/>
          </a:xfrm>
          <a:prstGeom prst="actionButtonForwardNext">
            <a:avLst/>
          </a:prstGeom>
          <a:solidFill>
            <a:srgbClr val="C0C0C0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99FA0D93-8278-4440-A5BE-235B9CB460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73954" y="2099374"/>
            <a:ext cx="1674662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5 of Clubs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9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Spades</a:t>
            </a:r>
          </a:p>
          <a:p>
            <a:r>
              <a:rPr lang="en-US" sz="1200" dirty="0">
                <a:latin typeface="Consolas"/>
                <a:cs typeface="Consolas"/>
              </a:rPr>
              <a:t>9 of Clubs</a:t>
            </a:r>
          </a:p>
          <a:p>
            <a:r>
              <a:rPr lang="en-US" sz="1200" dirty="0">
                <a:latin typeface="Consolas"/>
                <a:cs typeface="Consolas"/>
              </a:rPr>
              <a:t>7 of Spades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7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Clubs</a:t>
            </a:r>
          </a:p>
          <a:p>
            <a:r>
              <a:rPr lang="en-US" sz="1200" dirty="0">
                <a:latin typeface="Consolas"/>
                <a:cs typeface="Consolas"/>
              </a:rPr>
              <a:t>5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Queen of Diamonds</a:t>
            </a:r>
          </a:p>
          <a:p>
            <a:r>
              <a:rPr lang="en-US" sz="1200" dirty="0">
                <a:latin typeface="Consolas"/>
                <a:cs typeface="Consolas"/>
              </a:rPr>
              <a:t>5 of Diamonds</a:t>
            </a:r>
          </a:p>
          <a:p>
            <a:r>
              <a:rPr lang="en-US" sz="1200" dirty="0">
                <a:latin typeface="Consolas"/>
                <a:cs typeface="Consolas"/>
              </a:rPr>
              <a:t>Jack of Clubs</a:t>
            </a:r>
          </a:p>
          <a:p>
            <a:r>
              <a:rPr lang="en-US" sz="1200" dirty="0">
                <a:latin typeface="Consolas"/>
                <a:cs typeface="Consolas"/>
              </a:rPr>
              <a:t>Ace of Hearts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10 of Hearts</a:t>
            </a:r>
          </a:p>
        </p:txBody>
      </p:sp>
    </p:spTree>
    <p:extLst>
      <p:ext uri="{BB962C8B-B14F-4D97-AF65-F5344CB8AC3E}">
        <p14:creationId xmlns:p14="http://schemas.microsoft.com/office/powerpoint/2010/main" val="407187133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Shuffling</a:t>
            </a:r>
          </a:p>
        </p:txBody>
      </p:sp>
      <p:sp>
        <p:nvSpPr>
          <p:cNvPr id="7" name="Rectangle 4"/>
          <p:cNvSpPr>
            <a:spLocks noChangeArrowheads="1"/>
          </p:cNvSpPr>
          <p:nvPr/>
        </p:nvSpPr>
        <p:spPr bwMode="auto">
          <a:xfrm>
            <a:off x="609600" y="3556233"/>
            <a:ext cx="4491111" cy="2397072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182880" tIns="136800" rIns="182880" bIns="182880" anchor="t" anchorCtr="0">
            <a:prstTxWarp prst="textNoShape">
              <a:avLst/>
            </a:prstTxWarp>
            <a:noAutofit/>
          </a:bodyPr>
          <a:lstStyle/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Shuffles the deck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for (int i = 0; i &lt; N</a:t>
            </a:r>
            <a:r>
              <a:rPr lang="en-US" sz="1200" dirty="0"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–</a:t>
            </a:r>
            <a:r>
              <a:rPr lang="en-US" sz="1050" dirty="0"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1; i++) {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Selects a random number between i and N-1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int r = i + (int) (Math.random() * (N-i));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Swaps cards r and card i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String temp = deck[r];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deck[r] = deck[i];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deck[i] = temp;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  <a:endParaRPr lang="en-US" sz="1200" dirty="0">
              <a:latin typeface="Consolas"/>
              <a:cs typeface="Consolas"/>
            </a:endParaRPr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609600" y="914400"/>
            <a:ext cx="7447280" cy="284824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rgbClr val="003399"/>
                </a:solidFill>
                <a:latin typeface="+mn-lt"/>
                <a:ea typeface="ＭＳ Ｐゴシック" charset="-128"/>
                <a:cs typeface="ＭＳ Ｐゴシック" charset="-128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50000"/>
              <a:buFont typeface="Monotype Sorts" charset="2"/>
              <a:buChar char="n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720725" indent="-720725"/>
            <a:r>
              <a:rPr kumimoji="0" lang="en-US" u="sng" kern="0" dirty="0">
                <a:solidFill>
                  <a:schemeClr val="tx1"/>
                </a:solidFill>
                <a:latin typeface="Times New Roman"/>
                <a:cs typeface="Times New Roman"/>
              </a:rPr>
              <a:t>Goal: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given an array </a:t>
            </a:r>
            <a:r>
              <a:rPr kumimoji="0" lang="en-US" sz="1200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deck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of size </a:t>
            </a:r>
            <a:r>
              <a:rPr kumimoji="0" lang="en-US" sz="1400" i="1" kern="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,</a:t>
            </a:r>
          </a:p>
          <a:p>
            <a:pPr marL="720725" indent="-720725"/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           rearrange its elements in random order.</a:t>
            </a:r>
          </a:p>
          <a:p>
            <a:pPr marL="0" indent="0">
              <a:lnSpc>
                <a:spcPct val="100000"/>
              </a:lnSpc>
              <a:spcBef>
                <a:spcPts val="1800"/>
              </a:spcBef>
            </a:pPr>
            <a:r>
              <a:rPr kumimoji="0" lang="en-US" kern="0" dirty="0">
                <a:solidFill>
                  <a:schemeClr val="tx1"/>
                </a:solidFill>
                <a:latin typeface="Times New Roman"/>
                <a:cs typeface="Times New Roman"/>
              </a:rPr>
              <a:t>Shuffling algorithm: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for 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600" kern="0" dirty="0">
                <a:latin typeface="Times New Roman"/>
                <a:cs typeface="Times New Roman"/>
              </a:rPr>
              <a:t> = 0 ... 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sz="1200" i="1" kern="0" dirty="0">
                <a:latin typeface="Times New Roman"/>
                <a:cs typeface="Times New Roman"/>
              </a:rPr>
              <a:t> </a:t>
            </a:r>
            <a:r>
              <a:rPr kumimoji="0" lang="en-US" sz="1600" i="1" kern="0" dirty="0">
                <a:latin typeface="Times New Roman"/>
                <a:cs typeface="Times New Roman"/>
              </a:rPr>
              <a:t>–</a:t>
            </a:r>
            <a:r>
              <a:rPr kumimoji="0" lang="en-US" sz="1200" i="1" kern="0" dirty="0">
                <a:latin typeface="Times New Roman"/>
                <a:cs typeface="Times New Roman"/>
              </a:rPr>
              <a:t> </a:t>
            </a:r>
            <a:r>
              <a:rPr kumimoji="0" lang="en-US" sz="1600" kern="0" dirty="0">
                <a:latin typeface="Times New Roman"/>
                <a:cs typeface="Times New Roman"/>
              </a:rPr>
              <a:t>1: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            Pick a random int </a:t>
            </a:r>
            <a:r>
              <a:rPr kumimoji="0" lang="en-US" sz="16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kumimoji="0" lang="en-US" sz="1600" kern="0" dirty="0">
                <a:latin typeface="Times New Roman"/>
                <a:cs typeface="Times New Roman"/>
              </a:rPr>
              <a:t> from </a:t>
            </a:r>
            <a:r>
              <a:rPr kumimoji="0" lang="en-US" sz="16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600" kern="0" dirty="0">
                <a:latin typeface="Times New Roman"/>
                <a:cs typeface="Times New Roman"/>
              </a:rPr>
              <a:t> to </a:t>
            </a:r>
            <a:r>
              <a:rPr kumimoji="0" lang="en-US" sz="12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N</a:t>
            </a:r>
            <a:r>
              <a:rPr kumimoji="0" lang="en-US" sz="1100" i="1" kern="0" dirty="0">
                <a:latin typeface="Times New Roman"/>
                <a:cs typeface="Times New Roman"/>
              </a:rPr>
              <a:t> </a:t>
            </a:r>
            <a:r>
              <a:rPr kumimoji="0" lang="en-US" sz="1400" i="1" kern="0" dirty="0">
                <a:latin typeface="Times New Roman"/>
                <a:cs typeface="Times New Roman"/>
              </a:rPr>
              <a:t>–</a:t>
            </a:r>
            <a:r>
              <a:rPr kumimoji="0" lang="en-US" sz="1100" i="1" kern="0" dirty="0">
                <a:latin typeface="Times New Roman"/>
                <a:cs typeface="Times New Roman"/>
              </a:rPr>
              <a:t> </a:t>
            </a:r>
            <a:r>
              <a:rPr kumimoji="0" lang="en-US" sz="1400" kern="0" dirty="0">
                <a:latin typeface="Times New Roman"/>
                <a:cs typeface="Times New Roman"/>
              </a:rPr>
              <a:t>1</a:t>
            </a:r>
            <a:endParaRPr kumimoji="0" lang="en-US" sz="1200" i="1" kern="0" dirty="0">
              <a:latin typeface="Times New Roman"/>
              <a:cs typeface="Times New Roman"/>
            </a:endParaRP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None/>
            </a:pPr>
            <a:r>
              <a:rPr kumimoji="0" lang="en-US" sz="1600" kern="0" dirty="0">
                <a:latin typeface="Times New Roman"/>
                <a:cs typeface="Times New Roman"/>
              </a:rPr>
              <a:t>             Swap cards 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deck[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i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  <a:r>
              <a:rPr kumimoji="0" lang="en-US" sz="1600" kern="0" dirty="0">
                <a:latin typeface="Times New Roman"/>
                <a:cs typeface="Times New Roman"/>
              </a:rPr>
              <a:t> and 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deck[</a:t>
            </a:r>
            <a:r>
              <a:rPr kumimoji="0" lang="en-US" sz="1400" i="1" kern="0" dirty="0">
                <a:latin typeface="Consolas" panose="020B0609020204030204" pitchFamily="49" charset="0"/>
                <a:cs typeface="Consolas" panose="020B0609020204030204" pitchFamily="49" charset="0"/>
              </a:rPr>
              <a:t>r</a:t>
            </a:r>
            <a:r>
              <a:rPr kumimoji="0"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pPr marL="114300" lvl="1" indent="0">
              <a:lnSpc>
                <a:spcPct val="100000"/>
              </a:lnSpc>
              <a:spcBef>
                <a:spcPts val="600"/>
              </a:spcBef>
              <a:buFont typeface="Monotype Sorts" charset="2"/>
              <a:buNone/>
            </a:pPr>
            <a:endParaRPr kumimoji="0" lang="en-US" kern="0" dirty="0">
              <a:latin typeface="Times New Roman"/>
              <a:cs typeface="Times New Roman"/>
            </a:endParaRPr>
          </a:p>
        </p:txBody>
      </p:sp>
      <p:pic>
        <p:nvPicPr>
          <p:cNvPr id="10" name="Picture 9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670" y="89377"/>
            <a:ext cx="1379658" cy="1034743"/>
          </a:xfrm>
          <a:prstGeom prst="rect">
            <a:avLst/>
          </a:prstGeom>
        </p:spPr>
      </p:pic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7273954" y="2099374"/>
            <a:ext cx="1674662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5 of Clubs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9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Spades</a:t>
            </a:r>
          </a:p>
          <a:p>
            <a:r>
              <a:rPr lang="en-US" sz="1200" dirty="0">
                <a:latin typeface="Consolas"/>
                <a:cs typeface="Consolas"/>
              </a:rPr>
              <a:t>9 of Clubs</a:t>
            </a:r>
          </a:p>
          <a:p>
            <a:r>
              <a:rPr lang="en-US" sz="1200" dirty="0">
                <a:latin typeface="Consolas"/>
                <a:cs typeface="Consolas"/>
              </a:rPr>
              <a:t>7 of Spades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7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Clubs</a:t>
            </a:r>
          </a:p>
          <a:p>
            <a:r>
              <a:rPr lang="en-US" sz="1200" dirty="0">
                <a:latin typeface="Consolas"/>
                <a:cs typeface="Consolas"/>
              </a:rPr>
              <a:t>5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Queen of Diamonds</a:t>
            </a:r>
          </a:p>
          <a:p>
            <a:r>
              <a:rPr lang="en-US" sz="1200" dirty="0">
                <a:latin typeface="Consolas"/>
                <a:cs typeface="Consolas"/>
              </a:rPr>
              <a:t>5 of Diamonds</a:t>
            </a:r>
          </a:p>
          <a:p>
            <a:r>
              <a:rPr lang="en-US" sz="1200" dirty="0">
                <a:latin typeface="Consolas"/>
                <a:cs typeface="Consolas"/>
              </a:rPr>
              <a:t>Jack of Clubs</a:t>
            </a:r>
          </a:p>
          <a:p>
            <a:r>
              <a:rPr lang="en-US" sz="1200" dirty="0">
                <a:latin typeface="Consolas"/>
                <a:cs typeface="Consolas"/>
              </a:rPr>
              <a:t>Ace of Hearts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10 of Hearts</a:t>
            </a:r>
          </a:p>
        </p:txBody>
      </p:sp>
      <p:sp>
        <p:nvSpPr>
          <p:cNvPr id="2" name="AutoShape 7">
            <a:hlinkClick r:id="rId4" action="ppaction://hlinkpres?slideindex=1&amp;slidetitle=PowerPoint Presentation" highlightClick="1"/>
            <a:extLst>
              <a:ext uri="{FF2B5EF4-FFF2-40B4-BE49-F238E27FC236}">
                <a16:creationId xmlns:a16="http://schemas.microsoft.com/office/drawing/2014/main" id="{EF1111BD-6CC8-B936-8854-DCA163290F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94087" y="2128970"/>
            <a:ext cx="576262" cy="419100"/>
          </a:xfrm>
          <a:prstGeom prst="actionButtonForwardNext">
            <a:avLst/>
          </a:prstGeom>
          <a:solidFill>
            <a:srgbClr val="C0C0C0"/>
          </a:solidFill>
          <a:ln w="9525">
            <a:solidFill>
              <a:schemeClr val="bg2"/>
            </a:solidFill>
            <a:miter lim="800000"/>
            <a:headEnd/>
            <a:tailEnd/>
          </a:ln>
        </p:spPr>
        <p:txBody>
          <a:bodyPr anchor="ctr">
            <a:prstTxWarp prst="textNoShape">
              <a:avLst/>
            </a:prstTxWarp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942167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Final version</a:t>
            </a:r>
            <a:endParaRPr kumimoji="0" lang="en-US" sz="1800" dirty="0"/>
          </a:p>
        </p:txBody>
      </p:sp>
      <p:sp>
        <p:nvSpPr>
          <p:cNvPr id="44036" name="Rectangle 7"/>
          <p:cNvSpPr>
            <a:spLocks noChangeArrowheads="1"/>
          </p:cNvSpPr>
          <p:nvPr/>
        </p:nvSpPr>
        <p:spPr bwMode="auto">
          <a:xfrm>
            <a:off x="568326" y="741023"/>
            <a:ext cx="6191982" cy="5969657"/>
          </a:xfrm>
          <a:prstGeom prst="rect">
            <a:avLst/>
          </a:prstGeom>
          <a:solidFill>
            <a:schemeClr val="bg1"/>
          </a:solidFill>
          <a:ln w="1587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lIns="182880" tIns="46800" rIns="182880" bIns="0" anchor="t" anchorCtr="0">
            <a:prstTxWarp prst="textNoShape">
              <a:avLst/>
            </a:prstTxWarp>
            <a:noAutofit/>
          </a:bodyPr>
          <a:lstStyle/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Deck {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public static void main(String[] args) {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Builds a deck of cards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String[] suit = { "Clubs", "Diamonds", "Hearts", "Spades" };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rank = { "2", "3", "4", "5", "6", "7", "8", "9",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              "10", "Jack", "Queen", "King", "Ace"   };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int Nsuit = suit.length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int Nrank = rank.length;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int N = Nsuit * Nrank;</a:t>
            </a:r>
          </a:p>
          <a:p>
            <a:pPr>
              <a:lnSpc>
                <a:spcPts val="1640"/>
              </a:lnSpc>
            </a:pPr>
            <a:endParaRPr lang="en-US" sz="1200" dirty="0"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String[] deck = new String[N];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for (int i = 0; i &lt; Nrank; i++)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for (int j = 0; j &lt; Nsuit; j++)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        deck[Nsuit * i + j] = rank[i] + " of " + suit[j];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Shuffles the deck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latin typeface="Consolas"/>
                <a:ea typeface="Consolas"/>
                <a:cs typeface="Consolas"/>
              </a:rPr>
              <a:t>for (int i = 0; i &lt; N-1; i++) {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int r = i + (int) (Math.</a:t>
            </a:r>
            <a:r>
              <a:rPr lang="en-US" sz="1200" i="1" dirty="0">
                <a:latin typeface="Consolas"/>
                <a:ea typeface="Consolas"/>
                <a:cs typeface="Consolas"/>
              </a:rPr>
              <a:t>random</a:t>
            </a:r>
            <a:r>
              <a:rPr lang="en-US" sz="1200" dirty="0">
                <a:latin typeface="Consolas"/>
                <a:ea typeface="Consolas"/>
                <a:cs typeface="Consolas"/>
              </a:rPr>
              <a:t>() * (N-i));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String temp = deck[r];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deck[r] = deck[i];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deck[i] = temp;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}</a:t>
            </a:r>
          </a:p>
          <a:p>
            <a:pPr>
              <a:lnSpc>
                <a:spcPts val="1640"/>
              </a:lnSpc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640"/>
              </a:lnSpc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  </a:t>
            </a:r>
            <a:r>
              <a:rPr lang="en-US" sz="1200" dirty="0">
                <a:solidFill>
                  <a:srgbClr val="006600"/>
                </a:solidFill>
                <a:latin typeface="Consolas"/>
                <a:ea typeface="Consolas"/>
                <a:cs typeface="Consolas"/>
              </a:rPr>
              <a:t>// Prints the shuffled deck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   for (int i = 0; i &lt; N; i++)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	System.out.println(deck[i]);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   }</a:t>
            </a:r>
          </a:p>
          <a:p>
            <a:pPr>
              <a:lnSpc>
                <a:spcPts val="16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  <a:endParaRPr lang="en-US" sz="1200" dirty="0">
              <a:latin typeface="Consolas"/>
              <a:cs typeface="Consolas"/>
            </a:endParaRPr>
          </a:p>
        </p:txBody>
      </p:sp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7273954" y="2099374"/>
            <a:ext cx="1674662" cy="3785651"/>
          </a:xfrm>
          <a:prstGeom prst="rect">
            <a:avLst/>
          </a:prstGeom>
          <a:solidFill>
            <a:schemeClr val="bg1">
              <a:lumMod val="95000"/>
            </a:schemeClr>
          </a:solidFill>
          <a:ln w="9525">
            <a:solidFill>
              <a:schemeClr val="bg1">
                <a:lumMod val="50000"/>
              </a:schemeClr>
            </a:solidFill>
            <a:miter lim="800000"/>
            <a:headEnd/>
            <a:tailEnd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txBody>
          <a:bodyPr wrap="square" lIns="108000" tIns="137160" rIns="0" bIns="137160">
            <a:prstTxWarp prst="textNoShape">
              <a:avLst/>
            </a:prstTxWarp>
            <a:spAutoFit/>
          </a:bodyPr>
          <a:lstStyle/>
          <a:p>
            <a:r>
              <a:rPr lang="en-US" sz="1200" b="1" dirty="0">
                <a:latin typeface="Consolas"/>
                <a:cs typeface="Consolas"/>
              </a:rPr>
              <a:t>% java Deck</a:t>
            </a:r>
          </a:p>
          <a:p>
            <a:endParaRPr lang="en-US" sz="1200" b="1" dirty="0">
              <a:latin typeface="Consolas"/>
              <a:cs typeface="Consolas"/>
            </a:endParaRPr>
          </a:p>
          <a:p>
            <a:r>
              <a:rPr lang="en-US" sz="1200" dirty="0">
                <a:latin typeface="Consolas"/>
                <a:cs typeface="Consolas"/>
              </a:rPr>
              <a:t>5 of Clubs</a:t>
            </a:r>
          </a:p>
          <a:p>
            <a:r>
              <a:rPr lang="en-US" sz="1200" dirty="0">
                <a:latin typeface="Consolas"/>
                <a:cs typeface="Consolas"/>
              </a:rPr>
              <a:t>Jack of Hearts</a:t>
            </a:r>
          </a:p>
          <a:p>
            <a:r>
              <a:rPr lang="en-US" sz="1200" dirty="0">
                <a:latin typeface="Consolas"/>
                <a:cs typeface="Consolas"/>
              </a:rPr>
              <a:t>9 of Spades</a:t>
            </a:r>
          </a:p>
          <a:p>
            <a:r>
              <a:rPr lang="en-US" sz="1200" dirty="0">
                <a:latin typeface="Consolas"/>
                <a:cs typeface="Consolas"/>
              </a:rPr>
              <a:t>10 of Spades</a:t>
            </a:r>
          </a:p>
          <a:p>
            <a:r>
              <a:rPr lang="en-US" sz="1200" dirty="0">
                <a:latin typeface="Consolas"/>
                <a:cs typeface="Consolas"/>
              </a:rPr>
              <a:t>9 of Clubs</a:t>
            </a:r>
          </a:p>
          <a:p>
            <a:r>
              <a:rPr lang="en-US" sz="1200" dirty="0">
                <a:latin typeface="Consolas"/>
                <a:cs typeface="Consolas"/>
              </a:rPr>
              <a:t>7 of Spades</a:t>
            </a:r>
          </a:p>
          <a:p>
            <a:r>
              <a:rPr lang="en-US" sz="1200" dirty="0">
                <a:latin typeface="Consolas"/>
                <a:cs typeface="Consolas"/>
              </a:rPr>
              <a:t>6 of Diamonds</a:t>
            </a:r>
          </a:p>
          <a:p>
            <a:r>
              <a:rPr lang="en-US" sz="1200" dirty="0">
                <a:latin typeface="Consolas"/>
                <a:cs typeface="Consolas"/>
              </a:rPr>
              <a:t>7 of Hearts</a:t>
            </a:r>
          </a:p>
          <a:p>
            <a:r>
              <a:rPr lang="en-US" sz="1200" dirty="0">
                <a:latin typeface="Consolas"/>
                <a:cs typeface="Consolas"/>
              </a:rPr>
              <a:t>7 of Clubs</a:t>
            </a:r>
          </a:p>
          <a:p>
            <a:r>
              <a:rPr lang="en-US" sz="1200" dirty="0">
                <a:latin typeface="Consolas"/>
                <a:cs typeface="Consolas"/>
              </a:rPr>
              <a:t>5 of Spades</a:t>
            </a:r>
          </a:p>
          <a:p>
            <a:r>
              <a:rPr lang="en-US" sz="1200" dirty="0">
                <a:latin typeface="Consolas"/>
                <a:cs typeface="Consolas"/>
              </a:rPr>
              <a:t>4 of Spades</a:t>
            </a:r>
          </a:p>
          <a:p>
            <a:r>
              <a:rPr lang="en-US" sz="1200" dirty="0">
                <a:latin typeface="Consolas"/>
                <a:cs typeface="Consolas"/>
              </a:rPr>
              <a:t>Queen of Diamonds</a:t>
            </a:r>
          </a:p>
          <a:p>
            <a:r>
              <a:rPr lang="en-US" sz="1200" dirty="0">
                <a:latin typeface="Consolas"/>
                <a:cs typeface="Consolas"/>
              </a:rPr>
              <a:t>5 of Diamonds</a:t>
            </a:r>
          </a:p>
          <a:p>
            <a:r>
              <a:rPr lang="en-US" sz="1200" dirty="0">
                <a:latin typeface="Consolas"/>
                <a:cs typeface="Consolas"/>
              </a:rPr>
              <a:t>Jack of Clubs</a:t>
            </a:r>
          </a:p>
          <a:p>
            <a:r>
              <a:rPr lang="en-US" sz="1200" dirty="0">
                <a:latin typeface="Consolas"/>
                <a:cs typeface="Consolas"/>
              </a:rPr>
              <a:t>Ace of Hearts</a:t>
            </a:r>
          </a:p>
          <a:p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r>
              <a:rPr lang="en-US" sz="1200" dirty="0">
                <a:latin typeface="Consolas"/>
                <a:cs typeface="Consolas"/>
              </a:rPr>
              <a:t>10 of Hearts</a:t>
            </a:r>
          </a:p>
        </p:txBody>
      </p:sp>
      <p:pic>
        <p:nvPicPr>
          <p:cNvPr id="9" name="Picture 8" descr="Houseboat08107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27670" y="89377"/>
            <a:ext cx="1379658" cy="1034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8954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036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End comment</a:t>
            </a:r>
          </a:p>
        </p:txBody>
      </p:sp>
      <p:pic>
        <p:nvPicPr>
          <p:cNvPr id="58373" name="Picture 4" descr="dilbert-prn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99277" y="1637346"/>
            <a:ext cx="6988615" cy="22285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3108F95-C338-284D-A5A0-831939E955E9}"/>
              </a:ext>
            </a:extLst>
          </p:cNvPr>
          <p:cNvSpPr txBox="1"/>
          <p:nvPr/>
        </p:nvSpPr>
        <p:spPr>
          <a:xfrm>
            <a:off x="699277" y="964376"/>
            <a:ext cx="765413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>
                <a:latin typeface="Times New Roman"/>
                <a:cs typeface="Times New Roman"/>
              </a:rPr>
              <a:t>How can we tell that a deck is well shuffled?</a:t>
            </a:r>
            <a:endParaRPr lang="en-US" sz="1400" dirty="0">
              <a:latin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4116389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7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End comment</a:t>
            </a:r>
            <a:endParaRPr kumimoji="0" lang="en-US" sz="1800" dirty="0"/>
          </a:p>
        </p:txBody>
      </p:sp>
      <p:sp>
        <p:nvSpPr>
          <p:cNvPr id="4198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644293" y="2371966"/>
            <a:ext cx="2467708" cy="502138"/>
          </a:xfrm>
        </p:spPr>
        <p:txBody>
          <a:bodyPr/>
          <a:lstStyle/>
          <a:p>
            <a:pPr marL="0" indent="0"/>
            <a:r>
              <a:rPr kumimoji="0" lang="en-US" dirty="0">
                <a:solidFill>
                  <a:srgbClr val="000000"/>
                </a:solidFill>
                <a:latin typeface="Times New Roman"/>
                <a:cs typeface="Times New Roman"/>
              </a:rPr>
              <a:t>In on-line poker, the card shuffling is done by the game software.</a:t>
            </a: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6644" y="1743589"/>
            <a:ext cx="3482971" cy="2538528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8490" y="4777860"/>
            <a:ext cx="7654131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>
                <a:latin typeface="Times New Roman"/>
                <a:cs typeface="Times New Roman"/>
              </a:rPr>
              <a:t>PlanetPoker.com used a naïve shuffling algorithm.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dirty="0">
                <a:latin typeface="Times New Roman"/>
                <a:cs typeface="Times New Roman"/>
              </a:rPr>
              <a:t>Clever players learned to exploit the weakness, and the company went under.</a:t>
            </a:r>
          </a:p>
          <a:p>
            <a:pPr>
              <a:spcBef>
                <a:spcPts val="1200"/>
              </a:spcBef>
              <a:spcAft>
                <a:spcPts val="600"/>
              </a:spcAft>
            </a:pPr>
            <a:r>
              <a:rPr lang="en-US" sz="1400" dirty="0">
                <a:latin typeface="Consolas"/>
                <a:cs typeface="Consolas"/>
                <a:hlinkClick r:id="rId4"/>
              </a:rPr>
              <a:t>The article</a:t>
            </a: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3762085-3881-1B4D-A2EE-D507D1D3AC5B}"/>
              </a:ext>
            </a:extLst>
          </p:cNvPr>
          <p:cNvSpPr/>
          <p:nvPr/>
        </p:nvSpPr>
        <p:spPr>
          <a:xfrm>
            <a:off x="688490" y="1126386"/>
            <a:ext cx="3758016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0"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PlanetPoker.com went broke:</a:t>
            </a:r>
            <a:endParaRPr lang="en-IL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447799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2" descr="OPENO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Rectangle 7"/>
          <p:cNvSpPr>
            <a:spLocks noChangeArrowheads="1"/>
          </p:cNvSpPr>
          <p:nvPr/>
        </p:nvSpPr>
        <p:spPr bwMode="auto">
          <a:xfrm>
            <a:off x="1447800" y="1752600"/>
            <a:ext cx="6172200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solidFill>
                  <a:srgbClr val="737373"/>
                </a:solidFill>
                <a:latin typeface="Times New Roman"/>
                <a:cs typeface="Times New Roman"/>
              </a:rPr>
              <a:t>Lecture 4-2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4169" y="2177909"/>
            <a:ext cx="55736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800" dirty="0">
                <a:latin typeface="Times New Roman"/>
                <a:cs typeface="Times New Roman"/>
              </a:rPr>
              <a:t>Arrays, Part II</a:t>
            </a:r>
          </a:p>
        </p:txBody>
      </p:sp>
      <p:sp>
        <p:nvSpPr>
          <p:cNvPr id="9" name="Rectangle 7"/>
          <p:cNvSpPr>
            <a:spLocks noChangeArrowheads="1"/>
          </p:cNvSpPr>
          <p:nvPr/>
        </p:nvSpPr>
        <p:spPr bwMode="auto">
          <a:xfrm>
            <a:off x="2341237" y="4868329"/>
            <a:ext cx="4219524" cy="38314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latin typeface="Times New Roman"/>
                <a:cs typeface="Times New Roman"/>
              </a:rPr>
              <a:t>Arrays in action: Application Examples</a:t>
            </a:r>
            <a:endParaRPr lang="en-US" sz="2800" dirty="0">
              <a:latin typeface="Times New Roman"/>
              <a:cs typeface="Times New Roman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67343" y="2965065"/>
            <a:ext cx="1628062" cy="158549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/>
          <a:srcRect t="8159" b="14739"/>
          <a:stretch/>
        </p:blipFill>
        <p:spPr>
          <a:xfrm>
            <a:off x="3716215" y="2958226"/>
            <a:ext cx="1266093" cy="159233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6"/>
          <a:srcRect l="3224" t="5509" r="7144"/>
          <a:stretch/>
        </p:blipFill>
        <p:spPr>
          <a:xfrm>
            <a:off x="5452015" y="2965475"/>
            <a:ext cx="2254688" cy="1585088"/>
          </a:xfrm>
          <a:prstGeom prst="rect">
            <a:avLst/>
          </a:prstGeom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542B1CB8-6354-1DF7-A85F-7E6814C81D0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Reichman University</a:t>
            </a:r>
          </a:p>
        </p:txBody>
      </p:sp>
    </p:spTree>
    <p:extLst>
      <p:ext uri="{BB962C8B-B14F-4D97-AF65-F5344CB8AC3E}">
        <p14:creationId xmlns:p14="http://schemas.microsoft.com/office/powerpoint/2010/main" val="11612471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45A77CE5-79FB-FC47-9D18-20DB5C71F70B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0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5CC0C2F3-6302-C043-BB63-D8D3903A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2869432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5CC0C2F3-6302-C043-BB63-D8D3903ACE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2A4A326-5B62-F34B-97DA-3FF1A6E97EE2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711052-03DE-834D-A77B-D71F1C8A10BC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21868279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ext Box 46">
            <a:extLst>
              <a:ext uri="{FF2B5EF4-FFF2-40B4-BE49-F238E27FC236}">
                <a16:creationId xmlns:a16="http://schemas.microsoft.com/office/drawing/2014/main" id="{EC6A694B-63B8-9E45-B7EF-E08FF0812DB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4" name="Text Box 10">
            <a:extLst>
              <a:ext uri="{FF2B5EF4-FFF2-40B4-BE49-F238E27FC236}">
                <a16:creationId xmlns:a16="http://schemas.microsoft.com/office/drawing/2014/main" id="{E3191A58-6DCD-0A45-8E70-AE6ECCE3D68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6" name="Text Box 12">
            <a:extLst>
              <a:ext uri="{FF2B5EF4-FFF2-40B4-BE49-F238E27FC236}">
                <a16:creationId xmlns:a16="http://schemas.microsoft.com/office/drawing/2014/main" id="{85F5B2C8-4136-D441-B1D4-9EA4D10FF07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89" name="Rectangle 15">
            <a:extLst>
              <a:ext uri="{FF2B5EF4-FFF2-40B4-BE49-F238E27FC236}">
                <a16:creationId xmlns:a16="http://schemas.microsoft.com/office/drawing/2014/main" id="{F278F266-3131-6F45-9490-057EA2ADF38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107" name="Text Box 44">
            <a:extLst>
              <a:ext uri="{FF2B5EF4-FFF2-40B4-BE49-F238E27FC236}">
                <a16:creationId xmlns:a16="http://schemas.microsoft.com/office/drawing/2014/main" id="{C215A1AA-E52E-4B45-884F-7197B1461C8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108" name="Text Box 46">
            <a:extLst>
              <a:ext uri="{FF2B5EF4-FFF2-40B4-BE49-F238E27FC236}">
                <a16:creationId xmlns:a16="http://schemas.microsoft.com/office/drawing/2014/main" id="{88D68004-DF25-7B45-A127-09B6FB34FF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109" name="Text Box 56">
            <a:extLst>
              <a:ext uri="{FF2B5EF4-FFF2-40B4-BE49-F238E27FC236}">
                <a16:creationId xmlns:a16="http://schemas.microsoft.com/office/drawing/2014/main" id="{2B7B0B1D-9840-5D42-A336-4E1AF5726FF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D0D9E0A-0AE4-6243-9888-9D0C24990520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52A4A326-5B62-F34B-97DA-3FF1A6E97EE2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AE711052-03DE-834D-A77B-D71F1C8A10BC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366711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 Box 56">
            <a:extLst>
              <a:ext uri="{FF2B5EF4-FFF2-40B4-BE49-F238E27FC236}">
                <a16:creationId xmlns:a16="http://schemas.microsoft.com/office/drawing/2014/main" id="{832D4C5F-3C1F-D24D-9B02-576C73EF00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19" name="Rectangle 6">
            <a:extLst>
              <a:ext uri="{FF2B5EF4-FFF2-40B4-BE49-F238E27FC236}">
                <a16:creationId xmlns:a16="http://schemas.microsoft.com/office/drawing/2014/main" id="{E9030AA6-FB74-8345-A2EE-708F243F4F9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'e';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047861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0" name="Rectangle 6">
            <a:extLst>
              <a:ext uri="{FF2B5EF4-FFF2-40B4-BE49-F238E27FC236}">
                <a16:creationId xmlns:a16="http://schemas.microsoft.com/office/drawing/2014/main" id="{010137F3-7B86-704C-9D99-F4F2EABE958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'e';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21" name="Text Box 46">
            <a:extLst>
              <a:ext uri="{FF2B5EF4-FFF2-40B4-BE49-F238E27FC236}">
                <a16:creationId xmlns:a16="http://schemas.microsoft.com/office/drawing/2014/main" id="{AE2DFD4B-DFD7-4F4B-886B-1BD78BA6B4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3" name="Text Box 10">
            <a:extLst>
              <a:ext uri="{FF2B5EF4-FFF2-40B4-BE49-F238E27FC236}">
                <a16:creationId xmlns:a16="http://schemas.microsoft.com/office/drawing/2014/main" id="{DEE7C683-5DED-B24D-8114-A684650D9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4" name="Text Box 12">
            <a:extLst>
              <a:ext uri="{FF2B5EF4-FFF2-40B4-BE49-F238E27FC236}">
                <a16:creationId xmlns:a16="http://schemas.microsoft.com/office/drawing/2014/main" id="{879A5EB5-EE71-3E47-A4C4-00966791C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7BADC09B-4F49-F64C-90A3-1ACB52668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7" name="Text Box 44">
            <a:extLst>
              <a:ext uri="{FF2B5EF4-FFF2-40B4-BE49-F238E27FC236}">
                <a16:creationId xmlns:a16="http://schemas.microsoft.com/office/drawing/2014/main" id="{0F7FD93C-C8DB-DF40-8E07-6766A9F650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9" name="Text Box 46">
            <a:extLst>
              <a:ext uri="{FF2B5EF4-FFF2-40B4-BE49-F238E27FC236}">
                <a16:creationId xmlns:a16="http://schemas.microsoft.com/office/drawing/2014/main" id="{4E31F39C-0D97-3044-B5AC-61B3E7DBC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1" name="Text Box 56">
            <a:extLst>
              <a:ext uri="{FF2B5EF4-FFF2-40B4-BE49-F238E27FC236}">
                <a16:creationId xmlns:a16="http://schemas.microsoft.com/office/drawing/2014/main" id="{DD0E8890-F643-024B-9236-32B0D86EBA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386DB13-E280-104C-B398-A77439BA979A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27829DC-87A2-DF41-86CD-9D0FC9C0F5ED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9407FBF-C52B-6A48-99E2-81338D8882ED}"/>
              </a:ext>
            </a:extLst>
          </p:cNvPr>
          <p:cNvSpPr/>
          <p:nvPr/>
        </p:nvSpPr>
        <p:spPr bwMode="auto">
          <a:xfrm>
            <a:off x="5817181" y="3514767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39F10E7-1704-A542-A808-B8BB8A795FD4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80018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 Box 56">
            <a:extLst>
              <a:ext uri="{FF2B5EF4-FFF2-40B4-BE49-F238E27FC236}">
                <a16:creationId xmlns:a16="http://schemas.microsoft.com/office/drawing/2014/main" id="{DE6C1A9B-510E-4840-BE78-CEC8A60EB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41516153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Java handles strings</a:t>
            </a:r>
          </a:p>
        </p:txBody>
      </p:sp>
      <p:sp>
        <p:nvSpPr>
          <p:cNvPr id="73" name="Text Box 8">
            <a:extLst>
              <a:ext uri="{FF2B5EF4-FFF2-40B4-BE49-F238E27FC236}">
                <a16:creationId xmlns:a16="http://schemas.microsoft.com/office/drawing/2014/main" id="{667D3E97-4448-794B-85C7-C6FD1C7D61D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1232" y="1118486"/>
            <a:ext cx="2287337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high-level abstraction</a:t>
            </a:r>
          </a:p>
        </p:txBody>
      </p:sp>
      <p:sp>
        <p:nvSpPr>
          <p:cNvPr id="85" name="Text Box 11">
            <a:extLst>
              <a:ext uri="{FF2B5EF4-FFF2-40B4-BE49-F238E27FC236}">
                <a16:creationId xmlns:a16="http://schemas.microsoft.com/office/drawing/2014/main" id="{01F84C7A-B7E6-4B45-AA9F-34A7598EB25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2430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n</a:t>
            </a:r>
          </a:p>
        </p:txBody>
      </p:sp>
      <p:sp>
        <p:nvSpPr>
          <p:cNvPr id="87" name="Text Box 13">
            <a:extLst>
              <a:ext uri="{FF2B5EF4-FFF2-40B4-BE49-F238E27FC236}">
                <a16:creationId xmlns:a16="http://schemas.microsoft.com/office/drawing/2014/main" id="{AC32F0CC-AEE0-0D46-BB41-285FD203603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642996" y="2547895"/>
            <a:ext cx="990600" cy="30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rgbClr val="CCCC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s</a:t>
            </a:r>
          </a:p>
        </p:txBody>
      </p:sp>
      <p:sp>
        <p:nvSpPr>
          <p:cNvPr id="74" name="Text Box 8">
            <a:extLst>
              <a:ext uri="{FF2B5EF4-FFF2-40B4-BE49-F238E27FC236}">
                <a16:creationId xmlns:a16="http://schemas.microsoft.com/office/drawing/2014/main" id="{E35C6FB6-3D9B-D145-A00D-0BBB9F9F0A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19634" y="1118486"/>
            <a:ext cx="3190068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>
            <a:lvl1pPr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sz="2000" b="1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l">
              <a:spcBef>
                <a:spcPct val="50000"/>
              </a:spcBef>
            </a:pPr>
            <a:r>
              <a:rPr lang="en-US" sz="1800" b="0" u="sng" dirty="0">
                <a:latin typeface="Times New Roman"/>
                <a:cs typeface="Times New Roman"/>
              </a:rPr>
              <a:t>low-level implementation</a:t>
            </a:r>
          </a:p>
        </p:txBody>
      </p:sp>
      <p:sp>
        <p:nvSpPr>
          <p:cNvPr id="21" name="Text Box 46">
            <a:extLst>
              <a:ext uri="{FF2B5EF4-FFF2-40B4-BE49-F238E27FC236}">
                <a16:creationId xmlns:a16="http://schemas.microsoft.com/office/drawing/2014/main" id="{AE2DFD4B-DFD7-4F4B-886B-1BD78BA6B43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2871746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23" name="Text Box 10">
            <a:extLst>
              <a:ext uri="{FF2B5EF4-FFF2-40B4-BE49-F238E27FC236}">
                <a16:creationId xmlns:a16="http://schemas.microsoft.com/office/drawing/2014/main" id="{DEE7C683-5DED-B24D-8114-A684650D9A0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10</a:t>
            </a:r>
          </a:p>
        </p:txBody>
      </p:sp>
      <p:sp>
        <p:nvSpPr>
          <p:cNvPr id="24" name="Text Box 12">
            <a:extLst>
              <a:ext uri="{FF2B5EF4-FFF2-40B4-BE49-F238E27FC236}">
                <a16:creationId xmlns:a16="http://schemas.microsoft.com/office/drawing/2014/main" id="{879A5EB5-EE71-3E47-A4C4-00966791C4E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endParaRPr lang="en-US" sz="1400" dirty="0">
              <a:latin typeface="Consolas"/>
              <a:cs typeface="Consolas"/>
            </a:endParaRPr>
          </a:p>
        </p:txBody>
      </p:sp>
      <p:sp>
        <p:nvSpPr>
          <p:cNvPr id="26" name="Rectangle 15">
            <a:extLst>
              <a:ext uri="{FF2B5EF4-FFF2-40B4-BE49-F238E27FC236}">
                <a16:creationId xmlns:a16="http://schemas.microsoft.com/office/drawing/2014/main" id="{7BADC09B-4F49-F64C-90A3-1ACB52668F9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87332" y="1619579"/>
            <a:ext cx="1143000" cy="381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 algn="just">
              <a:spcBef>
                <a:spcPct val="15000"/>
              </a:spcBef>
              <a:buClr>
                <a:srgbClr val="006600"/>
              </a:buClr>
              <a:buSzPct val="85000"/>
              <a:buFont typeface="Wingdings" charset="0"/>
              <a:buNone/>
            </a:pPr>
            <a:r>
              <a:rPr lang="en-US" sz="1400" b="0" dirty="0">
                <a:latin typeface="Times New Roman"/>
                <a:cs typeface="Times New Roman"/>
              </a:rPr>
              <a:t>RAM</a:t>
            </a:r>
          </a:p>
        </p:txBody>
      </p:sp>
      <p:sp>
        <p:nvSpPr>
          <p:cNvPr id="27" name="Text Box 44">
            <a:extLst>
              <a:ext uri="{FF2B5EF4-FFF2-40B4-BE49-F238E27FC236}">
                <a16:creationId xmlns:a16="http://schemas.microsoft.com/office/drawing/2014/main" id="{0F7FD93C-C8DB-DF40-8E07-6766A9F6500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24309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100</a:t>
            </a:r>
          </a:p>
        </p:txBody>
      </p:sp>
      <p:sp>
        <p:nvSpPr>
          <p:cNvPr id="29" name="Text Box 46">
            <a:extLst>
              <a:ext uri="{FF2B5EF4-FFF2-40B4-BE49-F238E27FC236}">
                <a16:creationId xmlns:a16="http://schemas.microsoft.com/office/drawing/2014/main" id="{4E31F39C-0D97-3044-B5AC-61B3E7DBC33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6" y="2557420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 </a:t>
            </a:r>
          </a:p>
        </p:txBody>
      </p:sp>
      <p:sp>
        <p:nvSpPr>
          <p:cNvPr id="31" name="Text Box 56">
            <a:extLst>
              <a:ext uri="{FF2B5EF4-FFF2-40B4-BE49-F238E27FC236}">
                <a16:creationId xmlns:a16="http://schemas.microsoft.com/office/drawing/2014/main" id="{DD0E8890-F643-024B-9236-32B0D86EBA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5630" y="3176154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32" name="Rounded Rectangle 31">
            <a:extLst>
              <a:ext uri="{FF2B5EF4-FFF2-40B4-BE49-F238E27FC236}">
                <a16:creationId xmlns:a16="http://schemas.microsoft.com/office/drawing/2014/main" id="{8386DB13-E280-104C-B398-A77439BA979A}"/>
              </a:ext>
            </a:extLst>
          </p:cNvPr>
          <p:cNvSpPr/>
          <p:nvPr/>
        </p:nvSpPr>
        <p:spPr bwMode="auto">
          <a:xfrm>
            <a:off x="5817180" y="2562387"/>
            <a:ext cx="645215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4" name="Rounded Rectangle 33">
            <a:extLst>
              <a:ext uri="{FF2B5EF4-FFF2-40B4-BE49-F238E27FC236}">
                <a16:creationId xmlns:a16="http://schemas.microsoft.com/office/drawing/2014/main" id="{E27829DC-87A2-DF41-86CD-9D0FC9C0F5ED}"/>
              </a:ext>
            </a:extLst>
          </p:cNvPr>
          <p:cNvSpPr/>
          <p:nvPr/>
        </p:nvSpPr>
        <p:spPr bwMode="auto">
          <a:xfrm>
            <a:off x="5817180" y="3028909"/>
            <a:ext cx="745666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9407FBF-C52B-6A48-99E2-81338D8882ED}"/>
              </a:ext>
            </a:extLst>
          </p:cNvPr>
          <p:cNvSpPr/>
          <p:nvPr/>
        </p:nvSpPr>
        <p:spPr bwMode="auto">
          <a:xfrm>
            <a:off x="5817181" y="3514767"/>
            <a:ext cx="884561" cy="314325"/>
          </a:xfrm>
          <a:prstGeom prst="roundRect">
            <a:avLst/>
          </a:prstGeom>
          <a:solidFill>
            <a:schemeClr val="bg1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72000" tIns="45720" rIns="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"zehuze"</a:t>
            </a:r>
            <a:endParaRPr kumimoji="0" lang="en-IL" sz="1200" b="0" i="0" u="none" strike="noStrike" cap="none" normalizeH="0" baseline="0">
              <a:ln>
                <a:noFill/>
              </a:ln>
              <a:effectLst/>
              <a:latin typeface="Consolas" panose="020B0609020204030204" pitchFamily="49" charset="0"/>
              <a:ea typeface="ＭＳ Ｐゴシック" charset="-128"/>
              <a:cs typeface="Consolas" panose="020B0609020204030204" pitchFamily="49" charset="0"/>
            </a:endParaRP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F39F10E7-1704-A542-A808-B8BB8A795FD4}"/>
              </a:ext>
            </a:extLst>
          </p:cNvPr>
          <p:cNvCxnSpPr>
            <a:cxnSpLocks/>
          </p:cNvCxnSpPr>
          <p:nvPr/>
        </p:nvCxnSpPr>
        <p:spPr bwMode="auto">
          <a:xfrm>
            <a:off x="5185291" y="2714584"/>
            <a:ext cx="596384" cy="800183"/>
          </a:xfrm>
          <a:prstGeom prst="straightConnector1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prstDash val="solid"/>
            <a:headEnd type="none" w="med" len="med"/>
            <a:tailEnd type="triangl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1" name="Text Box 56">
            <a:extLst>
              <a:ext uri="{FF2B5EF4-FFF2-40B4-BE49-F238E27FC236}">
                <a16:creationId xmlns:a16="http://schemas.microsoft.com/office/drawing/2014/main" id="{DE6C1A9B-510E-4840-BE78-CEC8A60EBA8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633595" y="1925525"/>
            <a:ext cx="838200" cy="314325"/>
          </a:xfrm>
          <a:prstGeom prst="rect">
            <a:avLst/>
          </a:prstGeom>
          <a:solidFill>
            <a:srgbClr val="FFDEBD"/>
          </a:solidFill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>
            <a:spAutoFit/>
          </a:bodyPr>
          <a:lstStyle/>
          <a:p>
            <a:pPr algn="ctr">
              <a:spcBef>
                <a:spcPct val="50000"/>
              </a:spcBef>
            </a:pPr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22" name="Rectangle 6">
            <a:extLst>
              <a:ext uri="{FF2B5EF4-FFF2-40B4-BE49-F238E27FC236}">
                <a16:creationId xmlns:a16="http://schemas.microsoft.com/office/drawing/2014/main" id="{9BF5F0D8-7004-E54B-8F53-FABE6E5F2C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6681" y="1679950"/>
            <a:ext cx="3343358" cy="24174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37600" tIns="144000" rIns="165600" bIns="1692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int n = 100;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String s = "zehu";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'z';  </a:t>
            </a:r>
            <a:endParaRPr 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 + 'e';  </a:t>
            </a:r>
            <a:endParaRPr lang="en-US" sz="1100" dirty="0"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System.out.println(s); </a:t>
            </a:r>
            <a:r>
              <a:rPr lang="en-US" sz="1100" dirty="0">
                <a:solidFill>
                  <a:srgbClr val="0066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zehuze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 = s.replace('z', 'm');</a:t>
            </a:r>
          </a:p>
        </p:txBody>
      </p:sp>
    </p:spTree>
    <p:extLst>
      <p:ext uri="{BB962C8B-B14F-4D97-AF65-F5344CB8AC3E}">
        <p14:creationId xmlns:p14="http://schemas.microsoft.com/office/powerpoint/2010/main" val="3384187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1_introcs">
  <a:themeElements>
    <a:clrScheme name="">
      <a:dk1>
        <a:srgbClr val="000000"/>
      </a:dk1>
      <a:lt1>
        <a:srgbClr val="FFFFFF"/>
      </a:lt1>
      <a:dk2>
        <a:srgbClr val="C0C0C0"/>
      </a:dk2>
      <a:lt2>
        <a:srgbClr val="010000"/>
      </a:lt2>
      <a:accent1>
        <a:srgbClr val="CC0000"/>
      </a:accent1>
      <a:accent2>
        <a:srgbClr val="777777"/>
      </a:accent2>
      <a:accent3>
        <a:srgbClr val="FFFFFF"/>
      </a:accent3>
      <a:accent4>
        <a:srgbClr val="000000"/>
      </a:accent4>
      <a:accent5>
        <a:srgbClr val="E2AAAA"/>
      </a:accent5>
      <a:accent6>
        <a:srgbClr val="6B6B6B"/>
      </a:accent6>
      <a:hlink>
        <a:srgbClr val="4D4D4D"/>
      </a:hlink>
      <a:folHlink>
        <a:srgbClr val="003399"/>
      </a:folHlink>
    </a:clrScheme>
    <a:fontScheme name="introcs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mic Sans M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mic Sans MS" charset="0"/>
            <a:ea typeface="ＭＳ Ｐゴシック" charset="-128"/>
            <a:cs typeface="ＭＳ Ｐゴシック" charset="-128"/>
          </a:defRPr>
        </a:defPPr>
      </a:lstStyle>
    </a:lnDef>
  </a:objectDefaults>
  <a:extraClrSchemeLst>
    <a:extraClrScheme>
      <a:clrScheme name="introcs 1">
        <a:dk1>
          <a:srgbClr val="009999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8282"/>
        </a:accent4>
        <a:accent5>
          <a:srgbClr val="E2F4FF"/>
        </a:accent5>
        <a:accent6>
          <a:srgbClr val="E7E7B9"/>
        </a:accent6>
        <a:hlink>
          <a:srgbClr val="FF9966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2">
        <a:dk1>
          <a:srgbClr val="800000"/>
        </a:dk1>
        <a:lt1>
          <a:srgbClr val="FFFFFF"/>
        </a:lt1>
        <a:dk2>
          <a:srgbClr val="000000"/>
        </a:dk2>
        <a:lt2>
          <a:srgbClr val="FFFFCC"/>
        </a:lt2>
        <a:accent1>
          <a:srgbClr val="000000"/>
        </a:accent1>
        <a:accent2>
          <a:srgbClr val="000099"/>
        </a:accent2>
        <a:accent3>
          <a:srgbClr val="AAAAAA"/>
        </a:accent3>
        <a:accent4>
          <a:srgbClr val="DADADA"/>
        </a:accent4>
        <a:accent5>
          <a:srgbClr val="AAAAAA"/>
        </a:accent5>
        <a:accent6>
          <a:srgbClr val="00008A"/>
        </a:accent6>
        <a:hlink>
          <a:srgbClr val="800000"/>
        </a:hlink>
        <a:folHlink>
          <a:srgbClr val="00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trocs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C0C0C0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C8C8C8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4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5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6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7">
        <a:dk1>
          <a:srgbClr val="000000"/>
        </a:dk1>
        <a:lt1>
          <a:srgbClr val="FFFFFF"/>
        </a:lt1>
        <a:dk2>
          <a:srgbClr val="C0C0C0"/>
        </a:dk2>
        <a:lt2>
          <a:srgbClr val="010000"/>
        </a:lt2>
        <a:accent1>
          <a:srgbClr val="CC0000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6B6B6B"/>
        </a:accent6>
        <a:hlink>
          <a:srgbClr val="4D4D4D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26877</TotalTime>
  <Words>5196</Words>
  <Application>Microsoft Macintosh PowerPoint</Application>
  <PresentationFormat>On-screen Show (4:3)</PresentationFormat>
  <Paragraphs>1345</Paragraphs>
  <Slides>46</Slides>
  <Notes>25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5" baseType="lpstr">
      <vt:lpstr>ＭＳ Ｐゴシック</vt:lpstr>
      <vt:lpstr>Arial</vt:lpstr>
      <vt:lpstr>Comic Sans MS</vt:lpstr>
      <vt:lpstr>Consolas</vt:lpstr>
      <vt:lpstr>Menlo</vt:lpstr>
      <vt:lpstr>Monotype Sorts</vt:lpstr>
      <vt:lpstr>Times New Roman</vt:lpstr>
      <vt:lpstr>Wingdings</vt:lpstr>
      <vt:lpstr>1_introcs</vt:lpstr>
      <vt:lpstr>PowerPoint Presentation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strings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How Java handles arrays</vt:lpstr>
      <vt:lpstr>PowerPoint Presentation</vt:lpstr>
      <vt:lpstr>Application example: Coupon collector problem</vt:lpstr>
      <vt:lpstr>Coupon collector problem</vt:lpstr>
      <vt:lpstr>Coupon collector problem: implementation</vt:lpstr>
      <vt:lpstr>Coupon collector: Experiment</vt:lpstr>
      <vt:lpstr>Coupon collector: Experiment</vt:lpstr>
      <vt:lpstr>Coupon collector: Experiment</vt:lpstr>
      <vt:lpstr>Coupon collector: Experiment</vt:lpstr>
      <vt:lpstr>Application example: The thinning of the primes</vt:lpstr>
      <vt:lpstr>The thinning of the primes</vt:lpstr>
      <vt:lpstr>Algorithm for finding all the primes up to N (Sieve of Eratosthenes )</vt:lpstr>
      <vt:lpstr>Sieve of Eratosthenes: implementation</vt:lpstr>
      <vt:lpstr>The thinning of the primes</vt:lpstr>
      <vt:lpstr>Application example: Shuffling</vt:lpstr>
      <vt:lpstr>Building a deck of cards</vt:lpstr>
      <vt:lpstr>Building a deck of cards</vt:lpstr>
      <vt:lpstr>Building a deck of cards</vt:lpstr>
      <vt:lpstr>Shuffling</vt:lpstr>
      <vt:lpstr>Shuffling</vt:lpstr>
      <vt:lpstr>Shuffling</vt:lpstr>
      <vt:lpstr>Shuffling</vt:lpstr>
      <vt:lpstr>Final version</vt:lpstr>
      <vt:lpstr>End comment</vt:lpstr>
      <vt:lpstr>End comment</vt:lpstr>
      <vt:lpstr>PowerPoint Presentation</vt:lpstr>
    </vt:vector>
  </TitlesOfParts>
  <Manager/>
  <Company>Princeton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 of Two:  Trace</dc:title>
  <dc:subject/>
  <dc:creator>Kevin Wayne</dc:creator>
  <cp:keywords/>
  <dc:description/>
  <cp:lastModifiedBy>Schocken Shimon</cp:lastModifiedBy>
  <cp:revision>905</cp:revision>
  <dcterms:created xsi:type="dcterms:W3CDTF">2010-03-25T13:24:56Z</dcterms:created>
  <dcterms:modified xsi:type="dcterms:W3CDTF">2024-09-12T05:12:27Z</dcterms:modified>
  <cp:category/>
</cp:coreProperties>
</file>